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sldIdLst>
    <p:sldId id="263" r:id="rId6"/>
    <p:sldId id="274" r:id="rId7"/>
    <p:sldId id="271" r:id="rId8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234" autoAdjust="0"/>
  </p:normalViewPr>
  <p:slideViewPr>
    <p:cSldViewPr snapToGrid="0">
      <p:cViewPr varScale="1">
        <p:scale>
          <a:sx n="56" d="100"/>
          <a:sy n="56" d="100"/>
        </p:scale>
        <p:origin x="8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09C65-A971-4B8D-BAD6-6F614B51C835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B30F-CE40-47E3-821B-DF5CF41D3C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209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Apukysymyksiä pohdinnan tueksi: </a:t>
            </a:r>
          </a:p>
          <a:p>
            <a:r>
              <a:rPr lang="fi-FI" dirty="0" smtClean="0"/>
              <a:t>‐ Ovatko luottamuksen vahvistaminen ja kaikkien osallisuuden edistäminen edelleen kaksi keskeisintä syytä avoimen hallinnon työlle? Jos eivät ole, mitkä ovat keskeisempiä? </a:t>
            </a:r>
          </a:p>
          <a:p>
            <a:r>
              <a:rPr lang="fi-FI" dirty="0" smtClean="0"/>
              <a:t>‐ Mitkä ovat tärkeimmät avoimen hallinnon teemat vuosille 2023–2027? </a:t>
            </a:r>
          </a:p>
          <a:p>
            <a:r>
              <a:rPr lang="fi-FI" dirty="0" smtClean="0"/>
              <a:t>‐ Mitä työtä pitää erityisesti jatkaa? Onko työalueita, joihin voidaan panostaa nykyistä vähemmän? </a:t>
            </a:r>
          </a:p>
          <a:p>
            <a:r>
              <a:rPr lang="fi-FI" dirty="0" smtClean="0"/>
              <a:t>‐ Miten avoimen hallinnon työn vaikuttavuutta voidaan edistää? </a:t>
            </a:r>
          </a:p>
          <a:p>
            <a:r>
              <a:rPr lang="fi-FI" dirty="0" smtClean="0"/>
              <a:t>‐ Miten työ on jatkossa entistä tiiviimmin koko julkisen sektorin yhteistä? </a:t>
            </a:r>
          </a:p>
          <a:p>
            <a:r>
              <a:rPr lang="fi-FI" dirty="0" smtClean="0"/>
              <a:t>‐ Miten uudet hyvinvointialueet tulisi huomioida ohjelman tavoitteissa ja toimeenpanossa?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9B30F-CE40-47E3-821B-DF5CF41D3C9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978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D583-ABB7-4C56-B7E8-381B90159B57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39B7-50C1-46D3-AB29-3EC6590DDC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527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D583-ABB7-4C56-B7E8-381B90159B57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39B7-50C1-46D3-AB29-3EC6590DDC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356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D583-ABB7-4C56-B7E8-381B90159B57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39B7-50C1-46D3-AB29-3EC6590DDC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648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D583-ABB7-4C56-B7E8-381B90159B57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39B7-50C1-46D3-AB29-3EC6590DDC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296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D583-ABB7-4C56-B7E8-381B90159B57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39B7-50C1-46D3-AB29-3EC6590DDC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518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D583-ABB7-4C56-B7E8-381B90159B57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39B7-50C1-46D3-AB29-3EC6590DDC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558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D583-ABB7-4C56-B7E8-381B90159B57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39B7-50C1-46D3-AB29-3EC6590DDC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19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D583-ABB7-4C56-B7E8-381B90159B57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39B7-50C1-46D3-AB29-3EC6590DDC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975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D583-ABB7-4C56-B7E8-381B90159B57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39B7-50C1-46D3-AB29-3EC6590DDC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777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D583-ABB7-4C56-B7E8-381B90159B57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39B7-50C1-46D3-AB29-3EC6590DDC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735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D583-ABB7-4C56-B7E8-381B90159B57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39B7-50C1-46D3-AB29-3EC6590DDC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192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7D583-ABB7-4C56-B7E8-381B90159B57}" type="datetimeFigureOut">
              <a:rPr lang="fi-FI" smtClean="0"/>
              <a:t>23.2.2023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339B7-50C1-46D3-AB29-3EC6590DDC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644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voinhallinto@gov.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700" y="0"/>
            <a:ext cx="7886700" cy="994172"/>
          </a:xfrm>
        </p:spPr>
        <p:txBody>
          <a:bodyPr/>
          <a:lstStyle/>
          <a:p>
            <a:pPr algn="ctr"/>
            <a:r>
              <a:rPr lang="fi-FI" dirty="0" smtClean="0"/>
              <a:t>Ideointilakanan käyttöohje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3025" y="994173"/>
            <a:ext cx="6634975" cy="3577828"/>
          </a:xfrm>
        </p:spPr>
        <p:txBody>
          <a:bodyPr>
            <a:noAutofit/>
          </a:bodyPr>
          <a:lstStyle/>
          <a:p>
            <a:r>
              <a:rPr lang="fi-FI" sz="2000" dirty="0" smtClean="0"/>
              <a:t>Kertokaa lakanan avulla </a:t>
            </a:r>
            <a:r>
              <a:rPr lang="fi-FI" sz="2000" dirty="0"/>
              <a:t>ajatuksianne, ideoitanne tai käytännön vinkkejä, miten avointa hallintoa voitaisiin </a:t>
            </a:r>
            <a:r>
              <a:rPr lang="fi-FI" sz="2000" dirty="0" smtClean="0"/>
              <a:t>edistää.</a:t>
            </a:r>
          </a:p>
          <a:p>
            <a:r>
              <a:rPr lang="fi-FI" sz="2000" dirty="0" smtClean="0"/>
              <a:t>Voit </a:t>
            </a:r>
            <a:r>
              <a:rPr lang="fi-FI" sz="2000" dirty="0"/>
              <a:t>ideoida konkreettisia toimia eri </a:t>
            </a:r>
            <a:r>
              <a:rPr lang="fi-FI" sz="2000" dirty="0" smtClean="0"/>
              <a:t>työalueille ja pohtia </a:t>
            </a:r>
            <a:r>
              <a:rPr lang="fi-FI" sz="2000" dirty="0"/>
              <a:t>asiaa yksilön, </a:t>
            </a:r>
            <a:r>
              <a:rPr lang="fi-FI" sz="2000" dirty="0" smtClean="0"/>
              <a:t>organisaation, alueen </a:t>
            </a:r>
            <a:r>
              <a:rPr lang="fi-FI" sz="2000" dirty="0"/>
              <a:t>tai </a:t>
            </a:r>
            <a:r>
              <a:rPr lang="fi-FI" sz="2000" dirty="0" smtClean="0"/>
              <a:t>valtakunnan tasolla.</a:t>
            </a:r>
          </a:p>
          <a:p>
            <a:r>
              <a:rPr lang="fi-FI" sz="2000" dirty="0" smtClean="0"/>
              <a:t>Ota </a:t>
            </a:r>
            <a:r>
              <a:rPr lang="fi-FI" sz="2000" dirty="0"/>
              <a:t>kuva valmiista lakanasta ja lähetä se osoitteeseen </a:t>
            </a:r>
            <a:r>
              <a:rPr lang="fi-FI" sz="2000" dirty="0">
                <a:hlinkClick r:id="rId2"/>
              </a:rPr>
              <a:t>avoinhallinto@gov.fi</a:t>
            </a:r>
            <a:r>
              <a:rPr lang="fi-FI" sz="2000" dirty="0"/>
              <a:t>.</a:t>
            </a:r>
          </a:p>
          <a:p>
            <a:r>
              <a:rPr lang="fi-FI" sz="2000" dirty="0"/>
              <a:t>Ajatuksiasi hyödynnetään </a:t>
            </a:r>
            <a:r>
              <a:rPr lang="fi-FI" sz="2000" dirty="0" smtClean="0"/>
              <a:t>Avoimen </a:t>
            </a:r>
            <a:r>
              <a:rPr lang="fi-FI" sz="2000" dirty="0"/>
              <a:t>hallinnon hankkeen </a:t>
            </a:r>
            <a:br>
              <a:rPr lang="fi-FI" sz="2000" dirty="0"/>
            </a:br>
            <a:r>
              <a:rPr lang="fi-FI" sz="2000" dirty="0"/>
              <a:t>V toimintaohjelman laadinnassa vuosille 2023-2027</a:t>
            </a:r>
            <a:r>
              <a:rPr lang="fi-FI" sz="2000" dirty="0" smtClean="0"/>
              <a:t>.</a:t>
            </a:r>
          </a:p>
          <a:p>
            <a:r>
              <a:rPr lang="fi-FI" sz="2000" dirty="0" smtClean="0"/>
              <a:t>Avointa hallintoa rakennetaan yhdessä. </a:t>
            </a:r>
            <a:br>
              <a:rPr lang="fi-FI" sz="2000" dirty="0" smtClean="0"/>
            </a:br>
            <a:r>
              <a:rPr lang="fi-FI" sz="2000" dirty="0" smtClean="0"/>
              <a:t>Kiitos</a:t>
            </a:r>
            <a:r>
              <a:rPr lang="fi-FI" sz="2000" dirty="0"/>
              <a:t>, kun osallistut! </a:t>
            </a:r>
          </a:p>
        </p:txBody>
      </p:sp>
      <p:sp>
        <p:nvSpPr>
          <p:cNvPr id="7" name="Sisällön paikkamerkki 2"/>
          <p:cNvSpPr txBox="1">
            <a:spLocks/>
          </p:cNvSpPr>
          <p:nvPr/>
        </p:nvSpPr>
        <p:spPr>
          <a:xfrm>
            <a:off x="7047571" y="2955517"/>
            <a:ext cx="1985211" cy="377601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fi-FI" sz="1650" dirty="0">
                <a:solidFill>
                  <a:schemeClr val="accent2"/>
                </a:solidFill>
              </a:rPr>
              <a:t>Avoimen hallinnon työalueet</a:t>
            </a:r>
            <a:r>
              <a:rPr lang="fi-FI" sz="1650" dirty="0" smtClean="0"/>
              <a:t>:</a:t>
            </a:r>
            <a:endParaRPr lang="fi-FI" sz="1650" dirty="0"/>
          </a:p>
          <a:p>
            <a:pPr>
              <a:spcBef>
                <a:spcPts val="375"/>
              </a:spcBef>
            </a:pPr>
            <a:r>
              <a:rPr lang="fi-FI" sz="1650" dirty="0"/>
              <a:t>Julkisuus</a:t>
            </a:r>
          </a:p>
          <a:p>
            <a:pPr>
              <a:spcBef>
                <a:spcPts val="375"/>
              </a:spcBef>
            </a:pPr>
            <a:r>
              <a:rPr lang="fi-FI" sz="1650" dirty="0"/>
              <a:t>Ymmärrettävyys</a:t>
            </a:r>
          </a:p>
          <a:p>
            <a:pPr>
              <a:spcBef>
                <a:spcPts val="375"/>
              </a:spcBef>
            </a:pPr>
            <a:r>
              <a:rPr lang="fi-FI" sz="1650" dirty="0"/>
              <a:t>Osallisuus </a:t>
            </a:r>
          </a:p>
          <a:p>
            <a:pPr>
              <a:spcBef>
                <a:spcPts val="375"/>
              </a:spcBef>
            </a:pPr>
            <a:r>
              <a:rPr lang="fi-FI" sz="1650" dirty="0"/>
              <a:t>Avoin toiminta</a:t>
            </a:r>
          </a:p>
          <a:p>
            <a:pPr>
              <a:spcBef>
                <a:spcPts val="375"/>
              </a:spcBef>
            </a:pPr>
            <a:r>
              <a:rPr lang="fi-FI" sz="1650" dirty="0"/>
              <a:t>Hallinto mahdollistajana</a:t>
            </a:r>
          </a:p>
          <a:p>
            <a:pPr>
              <a:spcBef>
                <a:spcPts val="375"/>
              </a:spcBef>
            </a:pPr>
            <a:r>
              <a:rPr lang="fi-FI" sz="1650" dirty="0"/>
              <a:t>Avoin data</a:t>
            </a:r>
          </a:p>
          <a:p>
            <a:pPr>
              <a:spcBef>
                <a:spcPts val="375"/>
              </a:spcBef>
            </a:pPr>
            <a:r>
              <a:rPr lang="fi-FI" sz="1650" dirty="0"/>
              <a:t>Viestintä</a:t>
            </a:r>
          </a:p>
          <a:p>
            <a:pPr>
              <a:spcBef>
                <a:spcPts val="375"/>
              </a:spcBef>
            </a:pPr>
            <a:r>
              <a:rPr lang="fi-FI" sz="1650" dirty="0"/>
              <a:t>Luottamus</a:t>
            </a: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 rotWithShape="1">
          <a:blip r:embed="rId3"/>
          <a:srcRect l="23138" t="-1" r="16023" b="-10939"/>
          <a:stretch/>
        </p:blipFill>
        <p:spPr>
          <a:xfrm>
            <a:off x="0" y="4843526"/>
            <a:ext cx="2779996" cy="201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5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 descr="Puhekuplakuva, johon täytetään tekstiruutuun omia ajatuksia. Otsikkona Ideasi avoimuuden edistämiseksi hallinnossa:. Alareunassa Kiitos arvokkaista ideoistasi! Sekä Lue lisää: www.avoinhallinto.fi. Kuvituksena sinireunainen puhekupla sekä neljä avoimuuspelin hahmoa." title="Ideasi avoimuduen edistämiseksi hallinnossa -puhekuplakuv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493" y="42378"/>
            <a:ext cx="9156986" cy="6773243"/>
          </a:xfrm>
          <a:prstGeom prst="rect">
            <a:avLst/>
          </a:prstGeom>
        </p:spPr>
      </p:pic>
      <p:sp>
        <p:nvSpPr>
          <p:cNvPr id="14" name="Tekstiruutu 13" descr="Kirjoita ajatuksesi tähän" title="Kirjoita ajatuksesi tähän"/>
          <p:cNvSpPr txBox="1">
            <a:spLocks/>
          </p:cNvSpPr>
          <p:nvPr/>
        </p:nvSpPr>
        <p:spPr>
          <a:xfrm>
            <a:off x="178419" y="791736"/>
            <a:ext cx="7920000" cy="5364000"/>
          </a:xfrm>
          <a:custGeom>
            <a:avLst/>
            <a:gdLst>
              <a:gd name="connsiteX0" fmla="*/ 0 w 7982601"/>
              <a:gd name="connsiteY0" fmla="*/ 0 h 3416320"/>
              <a:gd name="connsiteX1" fmla="*/ 7982601 w 7982601"/>
              <a:gd name="connsiteY1" fmla="*/ 0 h 3416320"/>
              <a:gd name="connsiteX2" fmla="*/ 7982601 w 7982601"/>
              <a:gd name="connsiteY2" fmla="*/ 3416320 h 3416320"/>
              <a:gd name="connsiteX3" fmla="*/ 0 w 7982601"/>
              <a:gd name="connsiteY3" fmla="*/ 3416320 h 3416320"/>
              <a:gd name="connsiteX4" fmla="*/ 0 w 7982601"/>
              <a:gd name="connsiteY4" fmla="*/ 0 h 3416320"/>
              <a:gd name="connsiteX0" fmla="*/ 0 w 7982601"/>
              <a:gd name="connsiteY0" fmla="*/ 0 h 4422160"/>
              <a:gd name="connsiteX1" fmla="*/ 7982601 w 7982601"/>
              <a:gd name="connsiteY1" fmla="*/ 0 h 4422160"/>
              <a:gd name="connsiteX2" fmla="*/ 7925451 w 7982601"/>
              <a:gd name="connsiteY2" fmla="*/ 4422160 h 4422160"/>
              <a:gd name="connsiteX3" fmla="*/ 0 w 7982601"/>
              <a:gd name="connsiteY3" fmla="*/ 3416320 h 4422160"/>
              <a:gd name="connsiteX4" fmla="*/ 0 w 7982601"/>
              <a:gd name="connsiteY4" fmla="*/ 0 h 4422160"/>
              <a:gd name="connsiteX0" fmla="*/ 0 w 7982601"/>
              <a:gd name="connsiteY0" fmla="*/ 0 h 5005090"/>
              <a:gd name="connsiteX1" fmla="*/ 7982601 w 7982601"/>
              <a:gd name="connsiteY1" fmla="*/ 0 h 5005090"/>
              <a:gd name="connsiteX2" fmla="*/ 7925451 w 7982601"/>
              <a:gd name="connsiteY2" fmla="*/ 4422160 h 5005090"/>
              <a:gd name="connsiteX3" fmla="*/ 102870 w 7982601"/>
              <a:gd name="connsiteY3" fmla="*/ 5005090 h 5005090"/>
              <a:gd name="connsiteX4" fmla="*/ 0 w 7982601"/>
              <a:gd name="connsiteY4" fmla="*/ 0 h 5005090"/>
              <a:gd name="connsiteX0" fmla="*/ 0 w 7982601"/>
              <a:gd name="connsiteY0" fmla="*/ 0 h 5005090"/>
              <a:gd name="connsiteX1" fmla="*/ 7982601 w 7982601"/>
              <a:gd name="connsiteY1" fmla="*/ 0 h 5005090"/>
              <a:gd name="connsiteX2" fmla="*/ 7891161 w 7982601"/>
              <a:gd name="connsiteY2" fmla="*/ 4890790 h 5005090"/>
              <a:gd name="connsiteX3" fmla="*/ 102870 w 7982601"/>
              <a:gd name="connsiteY3" fmla="*/ 5005090 h 5005090"/>
              <a:gd name="connsiteX4" fmla="*/ 0 w 7982601"/>
              <a:gd name="connsiteY4" fmla="*/ 0 h 500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82601" h="5005090">
                <a:moveTo>
                  <a:pt x="0" y="0"/>
                </a:moveTo>
                <a:lnTo>
                  <a:pt x="7982601" y="0"/>
                </a:lnTo>
                <a:lnTo>
                  <a:pt x="7891161" y="4890790"/>
                </a:lnTo>
                <a:lnTo>
                  <a:pt x="102870" y="500509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 </a:t>
            </a:r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6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30" y="866056"/>
            <a:ext cx="7778341" cy="512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C087D05D5E93074A8B7C2425936B369C" ma:contentTypeVersion="3" ma:contentTypeDescription="Kampus asiakirja" ma:contentTypeScope="" ma:versionID="e930bd6e5211a0bbda688ab3c6cb41ee">
  <xsd:schema xmlns:xsd="http://www.w3.org/2001/XMLSchema" xmlns:xs="http://www.w3.org/2001/XMLSchema" xmlns:p="http://schemas.microsoft.com/office/2006/metadata/properties" xmlns:ns2="c138b538-c2fd-4cca-8c26-6e4e32e5a042" targetNamespace="http://schemas.microsoft.com/office/2006/metadata/properties" ma:root="true" ma:fieldsID="9687b07eee12852b91d5469a79ea8ba4" ns2:_="">
    <xsd:import namespace="c138b538-c2fd-4cca-8c26-6e4e32e5a042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c0a521a4-3052-45b0-a067-676990d12f95}" ma:internalName="TaxCatchAll" ma:showField="CatchAllData" ma:web="084fb33a-be69-45ec-82ac-512a1c8e48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c0a521a4-3052-45b0-a067-676990d12f95}" ma:internalName="TaxCatchAllLabel" ma:readOnly="true" ma:showField="CatchAllDataLabel" ma:web="084fb33a-be69-45ec-82ac-512a1c8e48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/>
    </KampusOrganizationTaxHTField0>
    <KampusKeywordsTaxHTField0 xmlns="c138b538-c2fd-4cca-8c26-6e4e32e5a042">
      <Terms xmlns="http://schemas.microsoft.com/office/infopath/2007/PartnerControls"/>
    </KampusKeywordsTaxHTField0>
    <TaxCatchAll xmlns="c138b538-c2fd-4cca-8c26-6e4e32e5a042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B4FC4A-9BF1-4D6C-B315-9B30E456DF19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43DB1FB-1DC9-4B87-948D-375F5B9E05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7809ED-D58B-4F38-87FC-6383DE9A2DAA}">
  <ds:schemaRefs>
    <ds:schemaRef ds:uri="c138b538-c2fd-4cca-8c26-6e4e32e5a04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37B864B-8808-407C-B6AD-CD18517482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172</Words>
  <Application>Microsoft Office PowerPoint</Application>
  <PresentationFormat>Näytössä katseltava diaesitys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Ideointilakanan käyttöohje</vt:lpstr>
      <vt:lpstr>PowerPoint-esitys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Ideointilakana</dc:title>
  <dc:creator>Pussinen Pauliina (VM)</dc:creator>
  <cp:lastModifiedBy>Heiskanen Kristiina (VM)</cp:lastModifiedBy>
  <cp:revision>52</cp:revision>
  <dcterms:created xsi:type="dcterms:W3CDTF">2023-02-14T12:46:31Z</dcterms:created>
  <dcterms:modified xsi:type="dcterms:W3CDTF">2023-02-23T13:49:19Z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0x010100B5FAB64B6C204DD994D3FAC0C34E2BFF00C087D05D5E93074A8B7C2425936B369C</vt:lpwstr>
  </property>
  <property fmtid="{D5CDD505-2E9C-101B-9397-08002B2CF9AE}" pid="3" name="KampusOrganization">
    <vt:lpwstr/>
  </property>
  <property fmtid="{D5CDD505-2E9C-101B-9397-08002B2CF9AE}" pid="4" name="KampusKeywords">
    <vt:lpwstr/>
  </property>
</Properties>
</file>