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9" r:id="rId3"/>
    <p:sldId id="264" r:id="rId4"/>
    <p:sldId id="261" r:id="rId5"/>
    <p:sldId id="887" r:id="rId6"/>
    <p:sldId id="881" r:id="rId7"/>
    <p:sldId id="864" r:id="rId8"/>
    <p:sldId id="334" r:id="rId9"/>
    <p:sldId id="885" r:id="rId10"/>
    <p:sldId id="886" r:id="rId11"/>
    <p:sldId id="304" r:id="rId12"/>
    <p:sldId id="875" r:id="rId13"/>
    <p:sldId id="299" r:id="rId14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E8"/>
    <a:srgbClr val="FD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80" autoAdjust="0"/>
    <p:restoredTop sz="86385" autoAdjust="0"/>
  </p:normalViewPr>
  <p:slideViewPr>
    <p:cSldViewPr snapToGrid="0" showGuides="1">
      <p:cViewPr varScale="1">
        <p:scale>
          <a:sx n="59" d="100"/>
          <a:sy n="59" d="100"/>
        </p:scale>
        <p:origin x="3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20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31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4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61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53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61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04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52A5483-5CBE-41E4-97BB-54BA642BE4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371" y="1286953"/>
            <a:ext cx="7024029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371" y="4081346"/>
            <a:ext cx="7024029" cy="117645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AE67C4-D40A-4545-96FE-1D83486436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41" y="5449272"/>
            <a:ext cx="2651188" cy="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750764"/>
            <a:ext cx="8965923" cy="12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3600608B-505F-481C-A6EB-29BF257D30D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012" y="2116800"/>
            <a:ext cx="8966261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5C6E908F-0702-41AF-8017-FC6B22ED557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6ABB0324-5BA1-44E7-B786-78A3961A82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C341DAFE-D881-44C2-B9B4-9AC28F1410A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23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750764"/>
            <a:ext cx="6801995" cy="12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F1BD9F-260D-4213-A0B9-F76C5E138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88" y="1267483"/>
            <a:ext cx="5005250" cy="5590517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F310223-1D77-4366-9986-95E4040E86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5012" y="2116800"/>
            <a:ext cx="6802495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57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750764"/>
            <a:ext cx="5656755" cy="12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285DB6B-7532-41EE-9B69-D5979166D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300" y="2751"/>
            <a:ext cx="4999153" cy="6852498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80382F9-0E49-44B7-8467-9A5988A6F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5013" y="2116800"/>
            <a:ext cx="5657398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814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E5F8CB25-AECC-AB42-B96C-F105CD176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750764"/>
            <a:ext cx="4947675" cy="12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</a:t>
            </a:r>
            <a:br>
              <a:rPr lang="fi-FI"/>
            </a:br>
            <a:r>
              <a:rPr lang="fi-FI"/>
              <a:t>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A99F5-EB28-4219-B5B2-64DB2CE695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013" y="2114550"/>
            <a:ext cx="4948237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8B62770-9DC0-4389-AF32-385CBDCEA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-1"/>
            <a:ext cx="6096000" cy="6858001"/>
          </a:xfrm>
          <a:solidFill>
            <a:srgbClr val="F1EDE8"/>
          </a:solidFill>
        </p:spPr>
        <p:txBody>
          <a:bodyPr anchor="ctr" anchorCtr="0"/>
          <a:lstStyle>
            <a:lvl1pPr marL="0" indent="0" algn="ctr">
              <a:buNone/>
              <a:defRPr sz="16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8969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16AF65-A998-48FC-901F-2D85538ACFF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013" y="2114550"/>
            <a:ext cx="5233987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4">
            <a:extLst>
              <a:ext uri="{FF2B5EF4-FFF2-40B4-BE49-F238E27FC236}">
                <a16:creationId xmlns:a16="http://schemas.microsoft.com/office/drawing/2014/main" id="{A0C25297-9372-4FF2-A64B-F7F4023B0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5687" y="2114550"/>
            <a:ext cx="5233987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27F701E-1C68-480A-B9DD-138FE9AE40B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9938427-1140-424E-9C16-68E2376C889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67586A3-96F2-4B56-A6BC-FDF65F139F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484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taatti valkois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453F43-C807-4062-9C53-34567C6B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C36EBF-0260-45C3-976B-D75CEC09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F7FBB6-516D-489B-A441-9CE856C4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79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taatti vihreäll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87600-E41F-8645-AC1D-029E1C68C6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13" y="6159941"/>
            <a:ext cx="1882835" cy="40896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635AF1-02AF-4732-B94B-75F9EADE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BD1EC8-A700-475B-8432-C3524903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2B2AC2-36F2-4C2B-9E5C-F78AFD83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555F7D9-1E5C-42D6-8098-AC5DDFD90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0413050" y="6310800"/>
            <a:ext cx="141860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600" dirty="0">
                <a:solidFill>
                  <a:schemeClr val="bg1"/>
                </a:solidFill>
              </a:rPr>
              <a:t>vanhusasia.fi</a:t>
            </a:r>
          </a:p>
        </p:txBody>
      </p:sp>
    </p:spTree>
    <p:extLst>
      <p:ext uri="{BB962C8B-B14F-4D97-AF65-F5344CB8AC3E}">
        <p14:creationId xmlns:p14="http://schemas.microsoft.com/office/powerpoint/2010/main" val="2715707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66C7D0-0FCE-E242-B4D3-31299A101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32" y="2783712"/>
            <a:ext cx="5906065" cy="12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3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79DA4F-8A6C-46D9-AB46-70F6FABF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48" y="3691052"/>
            <a:ext cx="5234126" cy="2250218"/>
          </a:xfrm>
        </p:spPr>
        <p:txBody>
          <a:bodyPr/>
          <a:lstStyle>
            <a:lvl1pPr>
              <a:lnSpc>
                <a:spcPct val="100000"/>
              </a:lnSpc>
              <a:defRPr sz="16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F1BC8AA-0715-4D85-8B84-63574FD65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FA3A38-4F29-9548-A3F4-DCE5A713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7" y="832248"/>
            <a:ext cx="5338203" cy="11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2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Yhteystie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9C577D-1B99-8E44-9170-C318DEFA3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32" y="2783712"/>
            <a:ext cx="5906065" cy="1282824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30C5CBF9-9BAC-094B-8603-7C4416110BC8}"/>
              </a:ext>
            </a:extLst>
          </p:cNvPr>
          <p:cNvSpPr txBox="1"/>
          <p:nvPr userDrawn="1"/>
        </p:nvSpPr>
        <p:spPr>
          <a:xfrm>
            <a:off x="1352800" y="5950800"/>
            <a:ext cx="2894330" cy="514800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none" spc="-5" dirty="0">
                <a:solidFill>
                  <a:schemeClr val="tx2"/>
                </a:solidFill>
                <a:latin typeface="Arial"/>
                <a:cs typeface="Arial"/>
              </a:rPr>
              <a:t>p. 029 566 6900</a:t>
            </a:r>
            <a:r>
              <a:rPr sz="1600" u="none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chemeClr val="tx2"/>
                </a:solidFill>
                <a:latin typeface="Arial"/>
                <a:cs typeface="Arial"/>
              </a:rPr>
              <a:t>(toimisto)</a:t>
            </a:r>
          </a:p>
          <a:p>
            <a:pPr marL="12700" marR="5080">
              <a:lnSpc>
                <a:spcPct val="100000"/>
              </a:lnSpc>
            </a:pPr>
            <a:r>
              <a:rPr sz="1600" u="none" dirty="0">
                <a:solidFill>
                  <a:schemeClr val="tx2"/>
                </a:solidFill>
                <a:latin typeface="Arial"/>
                <a:cs typeface="Arial"/>
              </a:rPr>
              <a:t>vanhusasia@oikeus.fi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6A715D9B-AD8E-7342-99ED-8D5F92D7C6A6}"/>
              </a:ext>
            </a:extLst>
          </p:cNvPr>
          <p:cNvSpPr txBox="1"/>
          <p:nvPr userDrawn="1"/>
        </p:nvSpPr>
        <p:spPr>
          <a:xfrm>
            <a:off x="5055615" y="5950800"/>
            <a:ext cx="2009775" cy="514800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u="none" spc="-15" dirty="0">
                <a:solidFill>
                  <a:schemeClr val="tx2"/>
                </a:solidFill>
                <a:latin typeface="Arial"/>
                <a:cs typeface="Arial"/>
              </a:rPr>
              <a:t>Vanhusasiavaltuutettu  </a:t>
            </a:r>
            <a:r>
              <a:rPr sz="1600" u="none" dirty="0">
                <a:solidFill>
                  <a:schemeClr val="tx2"/>
                </a:solidFill>
                <a:latin typeface="Arial"/>
                <a:cs typeface="Arial"/>
              </a:rPr>
              <a:t>PL </a:t>
            </a:r>
            <a:r>
              <a:rPr sz="1600" u="none" spc="-5" dirty="0">
                <a:solidFill>
                  <a:schemeClr val="tx2"/>
                </a:solidFill>
                <a:latin typeface="Arial"/>
                <a:cs typeface="Arial"/>
              </a:rPr>
              <a:t>24</a:t>
            </a:r>
            <a:r>
              <a:rPr sz="1600" u="none" spc="-10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u="none" spc="-15" dirty="0">
                <a:solidFill>
                  <a:schemeClr val="tx2"/>
                </a:solidFill>
                <a:latin typeface="Arial"/>
                <a:cs typeface="Arial"/>
              </a:rPr>
              <a:t>Valtioneuvosto</a:t>
            </a:r>
            <a:endParaRPr sz="1600" u="none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1575E26-A531-EA48-98BB-287968ABED80}"/>
              </a:ext>
            </a:extLst>
          </p:cNvPr>
          <p:cNvSpPr txBox="1"/>
          <p:nvPr userDrawn="1"/>
        </p:nvSpPr>
        <p:spPr>
          <a:xfrm>
            <a:off x="7940199" y="5950800"/>
            <a:ext cx="2976245" cy="514800"/>
          </a:xfrm>
          <a:prstGeom prst="rect">
            <a:avLst/>
          </a:prstGeom>
        </p:spPr>
        <p:txBody>
          <a:bodyPr vert="horz" wrap="square" lIns="0" tIns="12700" rIns="0" bIns="0" rtlCol="0" anchor="b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none" dirty="0">
                <a:solidFill>
                  <a:schemeClr val="tx2"/>
                </a:solidFill>
                <a:latin typeface="Arial"/>
                <a:cs typeface="Arial"/>
              </a:rPr>
              <a:t>vanhusasia.fi</a:t>
            </a:r>
            <a:endParaRPr sz="1600" u="none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u="none" spc="-20" dirty="0">
                <a:solidFill>
                  <a:schemeClr val="tx2"/>
                </a:solidFill>
                <a:latin typeface="Arial"/>
                <a:cs typeface="Arial"/>
              </a:rPr>
              <a:t>Twitter </a:t>
            </a:r>
            <a:r>
              <a:rPr sz="1600" u="none" dirty="0">
                <a:solidFill>
                  <a:schemeClr val="tx2"/>
                </a:solidFill>
                <a:latin typeface="Arial"/>
                <a:cs typeface="Arial"/>
              </a:rPr>
              <a:t>/ Facebook</a:t>
            </a:r>
            <a:r>
              <a:rPr sz="1600" u="none" spc="-5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u="none" spc="-5" dirty="0">
                <a:solidFill>
                  <a:schemeClr val="tx2"/>
                </a:solidFill>
                <a:latin typeface="Arial"/>
                <a:cs typeface="Arial"/>
              </a:rPr>
              <a:t>@vanhusasia</a:t>
            </a:r>
            <a:endParaRPr sz="1600" u="none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5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33006650-005F-4046-850B-ED7DC80FDD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88" y="1267483"/>
            <a:ext cx="5005250" cy="559051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371" y="1286953"/>
            <a:ext cx="5673818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371" y="4081346"/>
            <a:ext cx="5673818" cy="117645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438DCA-99E7-5D4C-847F-FCF9C4CA2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41" y="5449272"/>
            <a:ext cx="2651188" cy="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uomeksi ja ruotsik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B47951B4-8A80-364D-9565-0769606566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559341" y="5335565"/>
            <a:ext cx="87147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A0A6E8C-5239-B84A-9170-1ED30EB79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5490869" y="5269035"/>
            <a:ext cx="1486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0"/>
              </a:spcBef>
            </a:pPr>
            <a:r>
              <a:rPr sz="1600" spc="-5" dirty="0">
                <a:solidFill>
                  <a:srgbClr val="40685F"/>
                </a:solidFill>
                <a:latin typeface="Arial"/>
                <a:cs typeface="Arial"/>
              </a:rPr>
              <a:t>@vanhusasia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76C4C38-350D-FF43-A507-E5E3F759D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288099" y="5358073"/>
            <a:ext cx="186855" cy="153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1DB28-3C4B-2C44-A920-9C8956D43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2209800"/>
            <a:ext cx="4864100" cy="2438400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1F64E240-FB60-4E58-B81A-2B55C9CAE3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5490869" y="5666415"/>
            <a:ext cx="1486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1600" dirty="0">
                <a:solidFill>
                  <a:srgbClr val="40685F"/>
                </a:solidFill>
                <a:latin typeface="Arial"/>
                <a:cs typeface="Arial"/>
              </a:rPr>
              <a:t>vanhusasia.fi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40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ain pu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79974CB-63E1-4AFC-86CE-294530BEC5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2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ain logo alareun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B4B1774-B6EF-4C13-AD10-BE5FBCECE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" y="6159941"/>
            <a:ext cx="1882838" cy="4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1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- ja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CCD6F-98C5-4B26-86A3-817A155D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9A8B48-56E9-441F-959F-B1BDDBF4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DA89-30D1-4C29-BBDE-879511AF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46F55A-CCD1-439D-8260-A2F5B7759127}"/>
              </a:ext>
            </a:extLst>
          </p:cNvPr>
          <p:cNvSpPr txBox="1"/>
          <p:nvPr userDrawn="1"/>
        </p:nvSpPr>
        <p:spPr>
          <a:xfrm>
            <a:off x="10413050" y="6310800"/>
            <a:ext cx="141860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600" dirty="0">
                <a:solidFill>
                  <a:schemeClr val="tx2"/>
                </a:solidFill>
              </a:rPr>
              <a:t>vanhusasia.fi</a:t>
            </a:r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- ja väliotsikko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358CE-B431-9440-B133-E441E83769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13" y="6159941"/>
            <a:ext cx="1882835" cy="40896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1B881F-0425-40B1-8C0D-14999600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9F0DC7-70B2-43EF-A7A6-5DAA40A8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69DE15-BF97-4452-BCCF-444BFAF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31A256B-8723-44D5-886D-1F11B7A092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0413050" y="6310800"/>
            <a:ext cx="141860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600" dirty="0">
                <a:solidFill>
                  <a:schemeClr val="bg1"/>
                </a:solidFill>
              </a:rPr>
              <a:t>vanhusasia.fi</a:t>
            </a:r>
          </a:p>
        </p:txBody>
      </p:sp>
    </p:spTree>
    <p:extLst>
      <p:ext uri="{BB962C8B-B14F-4D97-AF65-F5344CB8AC3E}">
        <p14:creationId xmlns:p14="http://schemas.microsoft.com/office/powerpoint/2010/main" val="267128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- ja väliotsikkodia puna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2386C2-567E-3A45-B378-91504B8FE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13" y="6159941"/>
            <a:ext cx="1882835" cy="40896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4F2DAF-20D3-47F5-9DBD-B41082B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9EF489-7ED0-42A1-8753-EE9007EC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7E3449-3FF7-4C18-8344-320AB2C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CDB4F82-7795-4102-92D2-2D3035D63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0413050" y="6310800"/>
            <a:ext cx="141860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600" dirty="0">
                <a:solidFill>
                  <a:schemeClr val="bg1"/>
                </a:solidFill>
              </a:rPr>
              <a:t>vanhusasia.fi</a:t>
            </a:r>
          </a:p>
        </p:txBody>
      </p:sp>
    </p:spTree>
    <p:extLst>
      <p:ext uri="{BB962C8B-B14F-4D97-AF65-F5344CB8AC3E}">
        <p14:creationId xmlns:p14="http://schemas.microsoft.com/office/powerpoint/2010/main" val="40923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- ja väliotsikkodia beige">
    <p:bg>
      <p:bgPr>
        <a:solidFill>
          <a:srgbClr val="FD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9628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194"/>
            <a:ext cx="9144000" cy="11876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6B6EC2-E773-4A5B-A03C-B0986F8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CF9DDC-A0BD-41AB-A822-602E5B1D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6F2240-984D-4320-BCC3-214AA7AF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5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572BB21-B22E-43E3-8998-F0890470D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750764"/>
            <a:ext cx="6938520" cy="12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2115047"/>
            <a:ext cx="6938520" cy="3792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750764"/>
            <a:ext cx="7167215" cy="12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2115047"/>
            <a:ext cx="7167215" cy="3792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DF4638-4AB6-4F85-9F2C-134E355E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19D378-7B67-4BF8-AA65-48A7DEA2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99279CE-93BF-4AC3-91AA-B91191D2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95" y="750764"/>
            <a:ext cx="6426451" cy="12600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0EBFBB3-50F3-46AF-8E67-615779A8C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4" y="0"/>
            <a:ext cx="3877056" cy="6858000"/>
          </a:xfrm>
          <a:prstGeom prst="rect">
            <a:avLst/>
          </a:prstGeo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E52697D8-6775-41FE-94ED-EFDD49A6B0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5013" y="2116800"/>
            <a:ext cx="6426200" cy="37925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539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750764"/>
            <a:ext cx="10722334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495" y="2115047"/>
            <a:ext cx="10722334" cy="37927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39345" y="6312179"/>
            <a:ext cx="1742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81959" y="6312179"/>
            <a:ext cx="831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8357" y="6312179"/>
            <a:ext cx="3480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BAE07-7F0F-4148-BBB6-004455B18F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" y="6159941"/>
            <a:ext cx="1882838" cy="40896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81F65C2E-6397-4EAC-B59F-4C4A659E7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 userDrawn="1"/>
        </p:nvSpPr>
        <p:spPr>
          <a:xfrm>
            <a:off x="10413050" y="6310800"/>
            <a:ext cx="1418602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1600" dirty="0">
                <a:solidFill>
                  <a:schemeClr val="tx2"/>
                </a:solidFill>
              </a:rPr>
              <a:t>vanhusasia.fi</a:t>
            </a:r>
          </a:p>
        </p:txBody>
      </p: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49" r:id="rId3"/>
    <p:sldLayoutId id="2147483679" r:id="rId4"/>
    <p:sldLayoutId id="2147483680" r:id="rId5"/>
    <p:sldLayoutId id="2147483681" r:id="rId6"/>
    <p:sldLayoutId id="2147483650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2" r:id="rId17"/>
    <p:sldLayoutId id="2147483688" r:id="rId18"/>
    <p:sldLayoutId id="2147483684" r:id="rId19"/>
    <p:sldLayoutId id="2147483685" r:id="rId20"/>
    <p:sldLayoutId id="2147483686" r:id="rId21"/>
    <p:sldLayoutId id="2147483655" r:id="rId22"/>
    <p:sldLayoutId id="2147483687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969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5713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6144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husasia.f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hyperlink" Target="https://vanhusasia.us21.list-manage.com/subscribe?u=d7031efe830f0c8ef8b345b7b&amp;id=8c6669b45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anhusasia.fi/etusiv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anhusasia.fi/documents/97611701/160155639/Vanhusasiavaltuutetun+kertomus+eduskunnalle+2024+(pdf).pdf/3e754ed6-d449-fefc-416d-a01275884c98/Vanhusasiavaltuutetun+kertomus+eduskunnalle+2024+(pdf).pdf?version=1.6&amp;t=1712143972681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8D2394-B723-8F4F-84B4-C863D2D91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1003" y="836341"/>
            <a:ext cx="7180665" cy="42059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40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Miten iäkkäiden oikeudet toteutuvat vanhusasiavaltuutetun näkökulmasta</a:t>
            </a:r>
            <a:r>
              <a:rPr lang="fi-FI" sz="2400" b="0" dirty="0">
                <a:latin typeface="+mn-lt"/>
                <a:ea typeface="+mn-ea"/>
                <a:cs typeface="+mn-cs"/>
              </a:rPr>
              <a:t/>
            </a:r>
            <a:br>
              <a:rPr lang="fi-FI" sz="2400" b="0" dirty="0">
                <a:latin typeface="+mn-lt"/>
                <a:ea typeface="+mn-ea"/>
                <a:cs typeface="+mn-cs"/>
              </a:rPr>
            </a:br>
            <a:r>
              <a:rPr lang="fi-FI" sz="3200" b="0" dirty="0">
                <a:latin typeface="+mn-lt"/>
                <a:ea typeface="+mn-ea"/>
                <a:cs typeface="+mn-cs"/>
              </a:rPr>
              <a:t/>
            </a:r>
            <a:br>
              <a:rPr lang="fi-FI" sz="3200" b="0" dirty="0">
                <a:latin typeface="+mn-lt"/>
                <a:ea typeface="+mn-ea"/>
                <a:cs typeface="+mn-cs"/>
              </a:rPr>
            </a:br>
            <a:r>
              <a:rPr lang="fi-FI" sz="3200" b="0" dirty="0">
                <a:latin typeface="+mn-lt"/>
                <a:ea typeface="+mn-ea"/>
                <a:cs typeface="+mn-cs"/>
              </a:rPr>
              <a:t>Vanhusneuvostopäivä 2024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400" b="0" dirty="0">
                <a:latin typeface="+mn-lt"/>
                <a:ea typeface="+mn-ea"/>
                <a:cs typeface="+mn-cs"/>
              </a:rPr>
              <a:t/>
            </a:r>
            <a:br>
              <a:rPr lang="fi-FI" sz="2400" b="0" dirty="0">
                <a:latin typeface="+mn-lt"/>
                <a:ea typeface="+mn-ea"/>
                <a:cs typeface="+mn-cs"/>
              </a:rPr>
            </a:br>
            <a:r>
              <a:rPr lang="fi-FI" sz="3200" b="0" dirty="0">
                <a:latin typeface="+mn-lt"/>
                <a:ea typeface="+mn-ea"/>
                <a:cs typeface="+mn-cs"/>
              </a:rPr>
              <a:t>Päivi Topo</a:t>
            </a:r>
            <a:br>
              <a:rPr lang="fi-FI" sz="3200" b="0" dirty="0">
                <a:latin typeface="+mn-lt"/>
                <a:ea typeface="+mn-ea"/>
                <a:cs typeface="+mn-cs"/>
              </a:rPr>
            </a:br>
            <a:r>
              <a:rPr lang="fi-FI" sz="3200" b="0" dirty="0">
                <a:latin typeface="+mn-lt"/>
                <a:ea typeface="+mn-ea"/>
                <a:cs typeface="+mn-cs"/>
              </a:rPr>
              <a:t>vanhusasiavaltuutettu</a:t>
            </a:r>
            <a:r>
              <a:rPr lang="fi-FI" sz="2400" b="0" dirty="0">
                <a:latin typeface="+mn-lt"/>
                <a:ea typeface="+mn-ea"/>
                <a:cs typeface="+mn-cs"/>
              </a:rPr>
              <a:t/>
            </a:r>
            <a:br>
              <a:rPr lang="fi-FI" sz="2400" b="0" dirty="0">
                <a:latin typeface="+mn-lt"/>
                <a:ea typeface="+mn-ea"/>
                <a:cs typeface="+mn-cs"/>
              </a:rPr>
            </a:b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5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726175-6946-1695-BBFB-D8BDD55C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42" y="285400"/>
            <a:ext cx="6429838" cy="1487643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Sosiaali- ja terveyspalvelujen saatavuus</a:t>
            </a:r>
            <a:r>
              <a:rPr lang="fi-FI" b="1" dirty="0"/>
              <a:t/>
            </a:r>
            <a:br>
              <a:rPr lang="fi-FI" b="1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5DDDB6-A058-656A-0E78-81236684CA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9742" y="1282390"/>
            <a:ext cx="6998783" cy="4828577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Vaihtelu suurta hyvinvointialueiden välillä ja myös sisällä.</a:t>
            </a:r>
          </a:p>
          <a:p>
            <a:pPr>
              <a:lnSpc>
                <a:spcPct val="90000"/>
              </a:lnSpc>
            </a:pPr>
            <a:r>
              <a:rPr lang="fi-FI" dirty="0"/>
              <a:t>Iäkkäiden määrän kasvua ei riittävästi huomioitu palveluissa: kotihoidon ja ympärivuorokautisen hoidon saatavuus heikentynyt koko maassa.  </a:t>
            </a:r>
          </a:p>
          <a:p>
            <a:pPr>
              <a:lnSpc>
                <a:spcPct val="90000"/>
              </a:lnSpc>
            </a:pPr>
            <a:r>
              <a:rPr lang="fi-FI" dirty="0"/>
              <a:t>Onko hyvinvointialue tiedottanut paperipostilla kaikille iäkkäille ajanvarauksesta sekä muista olennaisista yhteystiedoista ja osoitteista?</a:t>
            </a:r>
          </a:p>
          <a:p>
            <a:pPr>
              <a:lnSpc>
                <a:spcPct val="90000"/>
              </a:lnSpc>
            </a:pPr>
            <a:r>
              <a:rPr lang="fi-FI" dirty="0"/>
              <a:t>Palveluverkon supistamisen yhteydessä ei riittävästi huomioitu julkista- tai palveluliikennettä palvelupisteisiin. </a:t>
            </a:r>
          </a:p>
          <a:p>
            <a:pPr>
              <a:lnSpc>
                <a:spcPct val="90000"/>
              </a:lnSpc>
            </a:pPr>
            <a:r>
              <a:rPr lang="fi-FI" dirty="0"/>
              <a:t>Vammaispalvelujen saatavuus iäkkäille uhkaa heiketä – hallituksen esitys.</a:t>
            </a:r>
          </a:p>
        </p:txBody>
      </p:sp>
      <p:pic>
        <p:nvPicPr>
          <p:cNvPr id="2" name="Kuvan paikkamerkki 5">
            <a:extLst>
              <a:ext uri="{FF2B5EF4-FFF2-40B4-BE49-F238E27FC236}">
                <a16:creationId xmlns:a16="http://schemas.microsoft.com/office/drawing/2014/main" id="{BC2D35E7-861A-D13F-D532-179B7DFEC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r="16392" b="-2"/>
          <a:stretch/>
        </p:blipFill>
        <p:spPr>
          <a:xfrm>
            <a:off x="7391400" y="-1"/>
            <a:ext cx="4800599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327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7BAD78-6A20-4A43-A7EF-709B1B89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4" y="992459"/>
            <a:ext cx="7900506" cy="5018048"/>
          </a:xfrm>
        </p:spPr>
        <p:txBody>
          <a:bodyPr/>
          <a:lstStyle/>
          <a:p>
            <a:r>
              <a:rPr lang="fi-FI" dirty="0"/>
              <a:t>Ikääntyneiden hyvinvoinnin ja terveyden edistäminen: onko kuntasi ja hyvinvointialueen kesken yhteistyölle rakenne olemassa? Ovatko järjestöt siinä mukana?</a:t>
            </a:r>
          </a:p>
          <a:p>
            <a:r>
              <a:rPr lang="fi-FI" dirty="0"/>
              <a:t>Pankkipalvelut ja muu asiointi: laajaa yhteistyötä tarvitaan puolustamaan iäkkäiden asiointi mahdollisuuksia, kun pankkien kasvokkaiset palvelut vähenevät ja kallistuvat ja sähköisiä palveluja on selvästi monen vaikea käyttää.  </a:t>
            </a:r>
          </a:p>
          <a:p>
            <a:r>
              <a:rPr lang="fi-FI" dirty="0"/>
              <a:t>Liikkuminen ja liikenne: kaavoitus ja julkinen liikenne.</a:t>
            </a:r>
          </a:p>
          <a:p>
            <a:r>
              <a:rPr lang="fi-FI" dirty="0"/>
              <a:t>Vaikuttaminen ja osallistuminen: äänestämään ja ehdokkaiksi lisää iäkkäitä.</a:t>
            </a:r>
          </a:p>
          <a:p>
            <a:r>
              <a:rPr lang="fi-FI" dirty="0"/>
              <a:t>Oikeusturvan toteutuminen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62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2186E-7AC3-F10E-9558-5268F9C6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535346"/>
            <a:ext cx="11317075" cy="1260000"/>
          </a:xfrm>
        </p:spPr>
        <p:txBody>
          <a:bodyPr/>
          <a:lstStyle/>
          <a:p>
            <a:r>
              <a:rPr lang="fi-FI" dirty="0"/>
              <a:t>Mitä vanhusneuvostot toivovat vanhusasiavaltuutetulta? </a:t>
            </a:r>
            <a:r>
              <a:rPr lang="fi-FI" sz="2400" b="0" dirty="0"/>
              <a:t>(kysely v. 2023, 143 kunnan ja 18 hyvinvointialueen neuvostoa)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F7028-46BB-D759-BA93-A5BB90A490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013" y="1672682"/>
            <a:ext cx="10182032" cy="41139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Kaikki eivät tienneet vanhusasiavaltuutetusta</a:t>
            </a:r>
          </a:p>
          <a:p>
            <a:pPr>
              <a:spcBef>
                <a:spcPts val="0"/>
              </a:spcBef>
            </a:pPr>
            <a:r>
              <a:rPr lang="fi-FI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Tapaamisia vanhusneuvostojen kanssa alueilla ja kunnissa ja/tai valtakunnallista puheenjohtajien tapaamista</a:t>
            </a:r>
          </a:p>
          <a:p>
            <a:pPr>
              <a:spcBef>
                <a:spcPts val="0"/>
              </a:spcBef>
            </a:pPr>
            <a:r>
              <a:rPr lang="fi-FI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Vanhusneuvostojen arvostuksen lisäämistä ja aseman vahvistamista</a:t>
            </a:r>
          </a:p>
          <a:p>
            <a:pPr>
              <a:spcBef>
                <a:spcPts val="0"/>
              </a:spcBef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Parempaa näkyvyyttä ja laajempaa tiedottamista vanhusasiavaltuutetulta ja erityisesti kuntiin </a:t>
            </a:r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</a:rPr>
              <a:t>hytestä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 ja alueille palveluiden saatavuudesta</a:t>
            </a:r>
          </a:p>
          <a:p>
            <a:pPr marL="0" indent="0">
              <a:spcBef>
                <a:spcPts val="0"/>
              </a:spcBef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”Aika heikosti vanhusneuvostoja kuunnellaan ja arvonantokin on kehittämisen tarpeessa, mutta ehkä sitten kun asioissa edetään ja vanhusasiavaltuutettu vie asioita eteenpäin. Hänet on jo huomioitu yleisestikin-”</a:t>
            </a:r>
          </a:p>
          <a:p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5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B15BF-B47B-45C2-BA85-F221F64E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79" y="750764"/>
            <a:ext cx="5074491" cy="1260000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 Yhteystiedot:</a:t>
            </a:r>
            <a:endParaRPr lang="fi-FI" sz="4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FA3E63-A69E-4B78-9A37-5C2A9AE9B0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8757" y="1929089"/>
            <a:ext cx="5454309" cy="3189321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3"/>
              </a:rPr>
              <a:t>vanhusasia.fi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vanhusasia@oikeus.fi</a:t>
            </a:r>
          </a:p>
          <a:p>
            <a:pPr marL="0" indent="0">
              <a:buNone/>
            </a:pPr>
            <a:r>
              <a:rPr lang="fi-FI" dirty="0"/>
              <a:t>Twitter / X: @vanhusasia</a:t>
            </a:r>
          </a:p>
          <a:p>
            <a:pPr marL="0" indent="0">
              <a:buNone/>
            </a:pPr>
            <a:r>
              <a:rPr lang="fi-FI" dirty="0"/>
              <a:t>Facebook: vanhusasiavaltuutettu</a:t>
            </a:r>
          </a:p>
          <a:p>
            <a:pPr marL="0" indent="0">
              <a:buNone/>
            </a:pPr>
            <a:r>
              <a:rPr lang="fi-FI" dirty="0"/>
              <a:t>Vanhusasiavaltuutetun toimiston puhelin 029 566 6900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Tilaa uutiskirjeemme tästä </a:t>
            </a:r>
            <a:endParaRPr lang="fi-FI" dirty="0"/>
          </a:p>
          <a:p>
            <a:endParaRPr lang="fi-FI" dirty="0"/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8411F524-ACE3-41AB-BC2A-93095A4DD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r="20355"/>
          <a:stretch>
            <a:fillRect/>
          </a:stretch>
        </p:blipFill>
        <p:spPr>
          <a:xfrm>
            <a:off x="6742962" y="643768"/>
            <a:ext cx="4617228" cy="5194383"/>
          </a:xfrm>
        </p:spPr>
      </p:pic>
    </p:spTree>
    <p:extLst>
      <p:ext uri="{BB962C8B-B14F-4D97-AF65-F5344CB8AC3E}">
        <p14:creationId xmlns:p14="http://schemas.microsoft.com/office/powerpoint/2010/main" val="392448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5EA4-97CE-5B4D-8DE0-4C56EE9C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30" y="616780"/>
            <a:ext cx="6863724" cy="799425"/>
          </a:xfrm>
        </p:spPr>
        <p:txBody>
          <a:bodyPr/>
          <a:lstStyle/>
          <a:p>
            <a:r>
              <a:rPr lang="fi-FI" noProof="0" dirty="0"/>
              <a:t>Vanhusasiavaltuutettu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D2394-B723-8F4F-84B4-C863D2D91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130" y="1710496"/>
            <a:ext cx="7009415" cy="343700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fi-FI" sz="2800" dirty="0"/>
              <a:t>Valtakunnallinen riippumaton ja itsenäinen viranomainen, joka edistää ikääntyneiden ihmisten asemaa ja oikeuksien toteutumista</a:t>
            </a:r>
          </a:p>
          <a:p>
            <a:pPr algn="l">
              <a:lnSpc>
                <a:spcPct val="100000"/>
              </a:lnSpc>
            </a:pPr>
            <a:endParaRPr lang="fi-FI" sz="2800" dirty="0"/>
          </a:p>
          <a:p>
            <a:r>
              <a:rPr lang="fi-FI" dirty="0"/>
              <a:t>Laki vanhusasiavaltuutetusta (753/2021)</a:t>
            </a:r>
          </a:p>
          <a:p>
            <a:endParaRPr lang="fi-FI" dirty="0">
              <a:latin typeface="Public Sans" pitchFamily="2" charset="0"/>
            </a:endParaRPr>
          </a:p>
          <a:p>
            <a:r>
              <a:rPr lang="fi-FI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Vanhusasiavaltuutetun verkkosivut</a:t>
            </a:r>
            <a:endParaRPr lang="fi-FI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i-FI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Public Sans" pitchFamily="2" charset="0"/>
            </a:endParaRPr>
          </a:p>
          <a:p>
            <a:endParaRPr lang="fi-FI" dirty="0">
              <a:solidFill>
                <a:schemeClr val="accent6">
                  <a:lumMod val="50000"/>
                </a:schemeClr>
              </a:solidFill>
              <a:latin typeface="Public Sans" pitchFamily="2" charset="0"/>
            </a:endParaRPr>
          </a:p>
          <a:p>
            <a:pPr algn="l">
              <a:lnSpc>
                <a:spcPct val="100000"/>
              </a:lnSpc>
            </a:pPr>
            <a:endParaRPr lang="fi-FI" sz="2800" dirty="0">
              <a:solidFill>
                <a:schemeClr val="accent6">
                  <a:lumMod val="50000"/>
                </a:schemeClr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12FA-6158-7D46-B5A9-C5E883EB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431300"/>
            <a:ext cx="9690895" cy="1260000"/>
          </a:xfrm>
        </p:spPr>
        <p:txBody>
          <a:bodyPr/>
          <a:lstStyle/>
          <a:p>
            <a:r>
              <a:rPr lang="fi-FI" sz="4000" dirty="0"/>
              <a:t>Vanhusasiavaltuutetun tehtävät</a:t>
            </a:r>
            <a:endParaRPr lang="fi-FI" sz="40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458A-5DE3-7B4E-A090-6D7847BB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32614"/>
            <a:ext cx="11073646" cy="4355230"/>
          </a:xfrm>
        </p:spPr>
        <p:txBody>
          <a:bodyPr/>
          <a:lstStyle/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seurata ja arvioida ikääntyneiden asemaa ja oikeuksien toteutumista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seurata lainsäädäntöä ja yhteiskunnallista päätöksentekoa sekä arvioida niiden vaikutuksia ikääntyneisiin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tehdä aloitteita, antaa lausuntoja sekä osallistua yhteiskunnalliseen keskusteluun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laatia ja teettää selvityksiä sekä julkaista raportteja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edistää tiedotusta ja välittää ikääntyneitä koskevaa tietoa</a:t>
            </a:r>
          </a:p>
          <a:p>
            <a:pPr marL="514350" indent="-514350" algn="l" fontAlgn="base">
              <a:buFont typeface="+mj-lt"/>
              <a:buAutoNum type="arabicParenR"/>
            </a:pPr>
            <a:r>
              <a:rPr lang="fi-FI" b="0" i="0" dirty="0">
                <a:effectLst/>
              </a:rPr>
              <a:t>edistää yhteistyötä ikääntyneiden asioita käsittelevien sekä ikääntyneitä edustavien toimijoiden välillä</a:t>
            </a:r>
          </a:p>
        </p:txBody>
      </p:sp>
    </p:spTree>
    <p:extLst>
      <p:ext uri="{BB962C8B-B14F-4D97-AF65-F5344CB8AC3E}">
        <p14:creationId xmlns:p14="http://schemas.microsoft.com/office/powerpoint/2010/main" val="32081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3740-8C0B-7040-9E5E-B2EA0A49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371623"/>
            <a:ext cx="11252066" cy="1260000"/>
          </a:xfrm>
        </p:spPr>
        <p:txBody>
          <a:bodyPr/>
          <a:lstStyle/>
          <a:p>
            <a:r>
              <a:rPr lang="fi-FI" sz="3600" dirty="0"/>
              <a:t>Vanhusasiavaltuutetun viiden vuoden tavoitteita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89FD-9145-8441-AC3E-62DBFF41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352842"/>
            <a:ext cx="10594144" cy="44792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dirty="0"/>
              <a:t>Ikäsyrjinnän kitkeminen: tieto ja keskustelu ikäsyrjinnän eri muodoista, ikävaikutusten arviointi käyttöön poliittiseen päätöksentekoon </a:t>
            </a:r>
          </a:p>
          <a:p>
            <a:pPr>
              <a:spcAft>
                <a:spcPts val="1200"/>
              </a:spcAft>
            </a:pPr>
            <a:r>
              <a:rPr lang="fi-FI" dirty="0"/>
              <a:t>Iäkkäiden </a:t>
            </a:r>
            <a:r>
              <a:rPr lang="fi-FI" dirty="0" err="1"/>
              <a:t>HYTE:een</a:t>
            </a:r>
            <a:r>
              <a:rPr lang="fi-FI" dirty="0"/>
              <a:t> huomiota ja panostuksia: tieto ja keskustelu hyvinvoinnin ja terveyden edistämisen merkityksestä - valtio, alueet, kunnat &amp; järjestöt</a:t>
            </a:r>
          </a:p>
          <a:p>
            <a:pPr>
              <a:spcAft>
                <a:spcPts val="1200"/>
              </a:spcAft>
            </a:pPr>
            <a:r>
              <a:rPr lang="fi-FI" dirty="0"/>
              <a:t>SOTE-palveluiden saatavuus vastaamaan paremmin tarpeita: tieto palvelujen riittämättömyyden seurauksista, kotona asumiseen ja hoivaan lisäpanostuksia</a:t>
            </a:r>
          </a:p>
          <a:p>
            <a:pPr>
              <a:spcAft>
                <a:spcPts val="1200"/>
              </a:spcAft>
            </a:pPr>
            <a:r>
              <a:rPr lang="fi-FI" dirty="0"/>
              <a:t>Reilumpi digiyhteiskunta: oikeus oppia elämän loppuun asti, puolesta asioinnin selkeyttäminen, yhdenvertainen kohtelu digittömille </a:t>
            </a:r>
          </a:p>
        </p:txBody>
      </p:sp>
    </p:spTree>
    <p:extLst>
      <p:ext uri="{BB962C8B-B14F-4D97-AF65-F5344CB8AC3E}">
        <p14:creationId xmlns:p14="http://schemas.microsoft.com/office/powerpoint/2010/main" val="312706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6F41D-D343-CE09-1CDF-8385A01401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013" y="750764"/>
            <a:ext cx="4948237" cy="5156324"/>
          </a:xfrm>
        </p:spPr>
        <p:txBody>
          <a:bodyPr/>
          <a:lstStyle/>
          <a:p>
            <a:r>
              <a:rPr lang="fi-FI" sz="2400" dirty="0"/>
              <a:t>Tilannekuva ikääntyneiden asemasta ja oikeuksien toteutumisesta korjausehdotuksineen on koottu Vanhusasiavaltuutetun ensimmäiseen Eduskuntakertomukseen</a:t>
            </a:r>
          </a:p>
          <a:p>
            <a:r>
              <a:rPr lang="fi-FI" sz="2400" dirty="0">
                <a:hlinkClick r:id="rId2"/>
              </a:rPr>
              <a:t>Vanhusasiavaltuutetun eduskuntakertomus  </a:t>
            </a:r>
            <a:br>
              <a:rPr lang="fi-FI" sz="2400" dirty="0">
                <a:hlinkClick r:id="rId2"/>
              </a:rPr>
            </a:br>
            <a:r>
              <a:rPr lang="fi-FI" sz="2400" dirty="0">
                <a:effectLst/>
                <a:hlinkClick r:id="rId2"/>
              </a:rPr>
              <a:t>K 3/2024 vp</a:t>
            </a:r>
            <a:endParaRPr lang="fi-FI" dirty="0"/>
          </a:p>
        </p:txBody>
      </p:sp>
      <p:pic>
        <p:nvPicPr>
          <p:cNvPr id="5" name="Kuvan paikkamerkki 5" descr="Kuva, joka sisältää kohteen teksti, Fontti, kuvakaappaus, juliste&#10;&#10;Kuvaus luotu automaattisesti">
            <a:extLst>
              <a:ext uri="{FF2B5EF4-FFF2-40B4-BE49-F238E27FC236}">
                <a16:creationId xmlns:a16="http://schemas.microsoft.com/office/drawing/2014/main" id="{335A98A0-6A5E-074D-A5CA-53717B8E02F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0650" b="10650"/>
          <a:stretch/>
        </p:blipFill>
        <p:spPr>
          <a:xfrm>
            <a:off x="6096000" y="0"/>
            <a:ext cx="6096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29146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91B99-C7BA-F7B6-ED34-03F37975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200722"/>
            <a:ext cx="8218934" cy="1471961"/>
          </a:xfrm>
        </p:spPr>
        <p:txBody>
          <a:bodyPr/>
          <a:lstStyle/>
          <a:p>
            <a:r>
              <a:rPr lang="fi-FI" sz="4000" dirty="0"/>
              <a:t>Vanhusasiavaltuutettu antaa Eduskuntakertomuksen joka 4. vuosi. Vuoden 2024  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1315C0-3AC0-6172-0F79-6DE6C319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4" y="1851102"/>
            <a:ext cx="7951305" cy="4056717"/>
          </a:xfrm>
        </p:spPr>
        <p:txBody>
          <a:bodyPr/>
          <a:lstStyle/>
          <a:p>
            <a:r>
              <a:rPr lang="fi-FI" dirty="0"/>
              <a:t>Toimeentulo</a:t>
            </a:r>
          </a:p>
          <a:p>
            <a:r>
              <a:rPr lang="fi-FI" dirty="0"/>
              <a:t>Digitalisaatio</a:t>
            </a:r>
          </a:p>
          <a:p>
            <a:r>
              <a:rPr lang="fi-FI" dirty="0"/>
              <a:t>Sosiaali- ja terveyspalvelujen saatavuus</a:t>
            </a:r>
          </a:p>
          <a:p>
            <a:r>
              <a:rPr lang="fi-FI" dirty="0"/>
              <a:t>Hyvinvoinnin ja terveyden edistäminen</a:t>
            </a:r>
          </a:p>
          <a:p>
            <a:r>
              <a:rPr lang="fi-FI" dirty="0"/>
              <a:t>Pankkipalvelut ja muu asiointi</a:t>
            </a:r>
          </a:p>
          <a:p>
            <a:r>
              <a:rPr lang="fi-FI" dirty="0"/>
              <a:t>Liikkuminen ja liikenne</a:t>
            </a:r>
          </a:p>
          <a:p>
            <a:r>
              <a:rPr lang="fi-FI" dirty="0"/>
              <a:t>Vaikuttaminen ja osallistuminen</a:t>
            </a:r>
          </a:p>
          <a:p>
            <a:r>
              <a:rPr lang="fi-FI" dirty="0"/>
              <a:t>Oikeusturvan toteutuminen</a:t>
            </a:r>
          </a:p>
        </p:txBody>
      </p:sp>
    </p:spTree>
    <p:extLst>
      <p:ext uri="{BB962C8B-B14F-4D97-AF65-F5344CB8AC3E}">
        <p14:creationId xmlns:p14="http://schemas.microsoft.com/office/powerpoint/2010/main" val="339027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82F3D4-76FC-F6CA-2714-6BCA3C6E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5" y="750764"/>
            <a:ext cx="10722334" cy="1260000"/>
          </a:xfrm>
        </p:spPr>
        <p:txBody>
          <a:bodyPr anchor="t">
            <a:normAutofit/>
          </a:bodyPr>
          <a:lstStyle/>
          <a:p>
            <a:r>
              <a:rPr lang="fi-FI" sz="3600" dirty="0"/>
              <a:t>Toimeentulo: pienituloisimpien tilanne heikentynyt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15C9F559-E490-FDA5-D02C-C7209B0257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3938" b="-2"/>
          <a:stretch/>
        </p:blipFill>
        <p:spPr>
          <a:xfrm>
            <a:off x="735013" y="2114550"/>
            <a:ext cx="5233987" cy="3792538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985CD1-A6F3-FC67-74F0-E12152AE01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5687" y="2114550"/>
            <a:ext cx="5233987" cy="399268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ALV korotus ja asumiskustannusten nousu</a:t>
            </a:r>
          </a:p>
          <a:p>
            <a:pPr>
              <a:lnSpc>
                <a:spcPct val="90000"/>
              </a:lnSpc>
            </a:pPr>
            <a:r>
              <a:rPr lang="fi-FI" dirty="0"/>
              <a:t>Sosiaali- ja terveydenhuollon palvelumaksujen korotukset: hyvinvointialueilla mahdollisuus jättää korotukset tekemättä</a:t>
            </a:r>
          </a:p>
          <a:p>
            <a:pPr>
              <a:lnSpc>
                <a:spcPct val="90000"/>
              </a:lnSpc>
            </a:pPr>
            <a:r>
              <a:rPr lang="fi-FI" dirty="0" err="1"/>
              <a:t>Sote:n</a:t>
            </a:r>
            <a:r>
              <a:rPr lang="fi-FI" dirty="0"/>
              <a:t> asiakas- ja potilasmaksuja menee enemmän ulosottoon. Hyvinvointialueilla velvollisuus tiedottaa siitä, maksuihin voi hakea alentamista tai perimättä jättämistä.  </a:t>
            </a:r>
          </a:p>
        </p:txBody>
      </p:sp>
    </p:spTree>
    <p:extLst>
      <p:ext uri="{BB962C8B-B14F-4D97-AF65-F5344CB8AC3E}">
        <p14:creationId xmlns:p14="http://schemas.microsoft.com/office/powerpoint/2010/main" val="38777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EB15BF-B47B-45C2-BA85-F221F64E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75" y="553541"/>
            <a:ext cx="4947675" cy="1260000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 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FA3E63-A69E-4B78-9A37-5C2A9AE9B0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5575" y="446049"/>
            <a:ext cx="4948237" cy="5596163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3200" b="1" dirty="0"/>
              <a:t>Digitalisaatio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Viranomaisasiointi ensisijassa digitaalisesti eli ”Digi ensin” uudistuksessa oltava vaikuttamassa siihen, että iäkkäiden asema turvataan. </a:t>
            </a:r>
          </a:p>
          <a:p>
            <a:pPr>
              <a:lnSpc>
                <a:spcPct val="90000"/>
              </a:lnSpc>
            </a:pPr>
            <a:r>
              <a:rPr lang="fi-FI" sz="3200" dirty="0"/>
              <a:t>Digittömien asiointi, itsenäinen sähköinen asiointi ja toisen avulla tehty sähköinen asiointi.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3200" b="1" dirty="0"/>
          </a:p>
          <a:p>
            <a:pPr marL="0" indent="0">
              <a:lnSpc>
                <a:spcPct val="90000"/>
              </a:lnSpc>
              <a:buNone/>
            </a:pPr>
            <a:endParaRPr lang="fi-FI" sz="3200" b="1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9F96B0E5-2DC3-8241-69AB-D6A38759B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/>
        </p:blipFill>
        <p:spPr>
          <a:xfrm>
            <a:off x="6096000" y="4281"/>
            <a:ext cx="6096000" cy="6849437"/>
          </a:xfrm>
          <a:prstGeom prst="rect">
            <a:avLst/>
          </a:prstGeom>
          <a:noFill/>
        </p:spPr>
      </p:pic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0CAB484B-A072-4C56-8FE0-FFD13923A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V="1">
            <a:off x="6851374" y="7010400"/>
            <a:ext cx="5493026" cy="45719"/>
          </a:xfrm>
          <a:prstGeom prst="rect">
            <a:avLst/>
          </a:prstGeom>
          <a:solidFill>
            <a:srgbClr val="F1EDE8"/>
          </a:solid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15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2ADFD-A9E4-847A-B244-94789E7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4" y="267629"/>
            <a:ext cx="9155638" cy="1349297"/>
          </a:xfrm>
        </p:spPr>
        <p:txBody>
          <a:bodyPr/>
          <a:lstStyle/>
          <a:p>
            <a:r>
              <a:rPr lang="fi-FI" sz="3200" dirty="0"/>
              <a:t>Iäkkäät oppivat digitaidot siellä missä asuvat: 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81B93A-CB6F-2187-3619-FF3C3EA0F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2174487"/>
            <a:ext cx="7672526" cy="375563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</a:t>
            </a:r>
            <a:r>
              <a:rPr lang="fi-FI" sz="2400" dirty="0"/>
              <a:t>iten oma kuntasi tukee perusdigitaitojen oppimista?</a:t>
            </a:r>
          </a:p>
          <a:p>
            <a:pPr marL="0" indent="0">
              <a:buNone/>
            </a:pPr>
            <a:r>
              <a:rPr lang="fi-FI" dirty="0"/>
              <a:t>Rohkenevatko nekin tutustumaan </a:t>
            </a:r>
            <a:r>
              <a:rPr lang="fi-FI" dirty="0" err="1"/>
              <a:t>digitaitohin</a:t>
            </a:r>
            <a:r>
              <a:rPr lang="fi-FI" dirty="0"/>
              <a:t> ja laitteisiin, joille asia on vielä vieras? </a:t>
            </a:r>
          </a:p>
          <a:p>
            <a:pPr marL="0" indent="0">
              <a:buNone/>
            </a:pPr>
            <a:r>
              <a:rPr lang="fi-FI" dirty="0"/>
              <a:t>Miten digitaitojen oppiminen ja ylläpito sekä digittömien asiointi- ja tiedonsaantimahdollisuudet on otettu huomioon kuntien strategioissa? </a:t>
            </a:r>
          </a:p>
        </p:txBody>
      </p:sp>
    </p:spTree>
    <p:extLst>
      <p:ext uri="{BB962C8B-B14F-4D97-AF65-F5344CB8AC3E}">
        <p14:creationId xmlns:p14="http://schemas.microsoft.com/office/powerpoint/2010/main" val="3829527024"/>
      </p:ext>
    </p:extLst>
  </p:cSld>
  <p:clrMapOvr>
    <a:masterClrMapping/>
  </p:clrMapOvr>
</p:sld>
</file>

<file path=ppt/theme/theme1.xml><?xml version="1.0" encoding="utf-8"?>
<a:theme xmlns:a="http://schemas.openxmlformats.org/drawingml/2006/main" name="Vanhusasiavaltuutettu">
  <a:themeElements>
    <a:clrScheme name="Vanhusasiavaltuutettu">
      <a:dk1>
        <a:sysClr val="windowText" lastClr="000000"/>
      </a:dk1>
      <a:lt1>
        <a:sysClr val="window" lastClr="FFFFFF"/>
      </a:lt1>
      <a:dk2>
        <a:srgbClr val="406860"/>
      </a:dk2>
      <a:lt2>
        <a:srgbClr val="E7E6E6"/>
      </a:lt2>
      <a:accent1>
        <a:srgbClr val="406860"/>
      </a:accent1>
      <a:accent2>
        <a:srgbClr val="1E385B"/>
      </a:accent2>
      <a:accent3>
        <a:srgbClr val="EE5F5D"/>
      </a:accent3>
      <a:accent4>
        <a:srgbClr val="7AA89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nhusasiavaltuutettu_mallipohja_v2022-04-19.potx  -  Vain luku" id="{5C2D983D-06A6-49E2-B364-939D91D50179}" vid="{49FCDF95-36E4-48E4-A623-698B928895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EA2B929-7AB9-4E5B-B98E-BFDF32CDF708}">
  <we:reference id="wa104038830" version="1.0.0.3" store="fi-FI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Vanhusasiavaltuutettu_mallipohja_v2022-04-19</Template>
  <TotalTime>1726</TotalTime>
  <Words>582</Words>
  <Application>Microsoft Office PowerPoint</Application>
  <PresentationFormat>Laajakuva</PresentationFormat>
  <Paragraphs>77</Paragraphs>
  <Slides>13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Public Sans</vt:lpstr>
      <vt:lpstr>Vanhusasiavaltuutettu</vt:lpstr>
      <vt:lpstr>Miten iäkkäiden oikeudet toteutuvat vanhusasiavaltuutetun näkökulmasta  Vanhusneuvostopäivä 2024  Päivi Topo vanhusasiavaltuutettu </vt:lpstr>
      <vt:lpstr>Vanhusasiavaltuutettu</vt:lpstr>
      <vt:lpstr>Vanhusasiavaltuutetun tehtävät</vt:lpstr>
      <vt:lpstr>Vanhusasiavaltuutetun viiden vuoden tavoitteita</vt:lpstr>
      <vt:lpstr>PowerPoint-esitys</vt:lpstr>
      <vt:lpstr>Vanhusasiavaltuutettu antaa Eduskuntakertomuksen joka 4. vuosi. Vuoden 2024  aiheet</vt:lpstr>
      <vt:lpstr>Toimeentulo: pienituloisimpien tilanne heikentynyt</vt:lpstr>
      <vt:lpstr>     </vt:lpstr>
      <vt:lpstr>Iäkkäät oppivat digitaidot siellä missä asuvat:  </vt:lpstr>
      <vt:lpstr>Sosiaali- ja terveyspalvelujen saatavuus </vt:lpstr>
      <vt:lpstr>PowerPoint-esitys</vt:lpstr>
      <vt:lpstr>Mitä vanhusneuvostot toivovat vanhusasiavaltuutetulta? (kysely v. 2023, 143 kunnan ja 18 hyvinvointialueen neuvostoa)</vt:lpstr>
      <vt:lpstr>  Yhteystiedot:</vt:lpstr>
    </vt:vector>
  </TitlesOfParts>
  <Company>Vanhusasiavaltuutettu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tarvittaessa   kahdelle riville 48 pt</dc:title>
  <dc:creator>Ahosola Päivi (YVV)</dc:creator>
  <cp:lastModifiedBy>Grahn Merja (VM)</cp:lastModifiedBy>
  <cp:revision>144</cp:revision>
  <cp:lastPrinted>2022-11-23T10:18:11Z</cp:lastPrinted>
  <dcterms:created xsi:type="dcterms:W3CDTF">2022-04-21T06:25:11Z</dcterms:created>
  <dcterms:modified xsi:type="dcterms:W3CDTF">2024-11-07T11:32:10Z</dcterms:modified>
</cp:coreProperties>
</file>