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380" r:id="rId5"/>
    <p:sldId id="382" r:id="rId6"/>
    <p:sldId id="38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97F"/>
    <a:srgbClr val="EEE46C"/>
    <a:srgbClr val="FD9F82"/>
    <a:srgbClr val="73C4C3"/>
    <a:srgbClr val="FDF9BA"/>
    <a:srgbClr val="014983"/>
    <a:srgbClr val="365ABD"/>
    <a:srgbClr val="4A6BC4"/>
    <a:srgbClr val="1B365D"/>
    <a:srgbClr val="479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31" autoAdjust="0"/>
    <p:restoredTop sz="93979" autoAdjust="0"/>
  </p:normalViewPr>
  <p:slideViewPr>
    <p:cSldViewPr snapToGrid="0" showGuides="1">
      <p:cViewPr varScale="1">
        <p:scale>
          <a:sx n="63" d="100"/>
          <a:sy n="63" d="100"/>
        </p:scale>
        <p:origin x="992" y="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C1038-75B3-4690-9F04-308CA5B8CA49}" type="datetimeFigureOut">
              <a:rPr lang="fi-FI" smtClean="0"/>
              <a:t>29.5.2026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86448-0962-443A-A7A6-40140D0BD5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27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86448-0962-443A-A7A6-40140D0BD552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3770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30475" y="1330960"/>
            <a:ext cx="6661368" cy="2394057"/>
          </a:xfrm>
        </p:spPr>
        <p:txBody>
          <a:bodyPr anchor="t"/>
          <a:lstStyle>
            <a:lvl1pPr algn="l">
              <a:defRPr sz="44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30475" y="3830320"/>
            <a:ext cx="6756057" cy="1158239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rgbClr val="365AB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pic>
        <p:nvPicPr>
          <p:cNvPr id="11" name="Picture 10" descr="Valtionavustukset-logo ja Valtiovarainministeriön logo">
            <a:extLst>
              <a:ext uri="{FF2B5EF4-FFF2-40B4-BE49-F238E27FC236}">
                <a16:creationId xmlns:a16="http://schemas.microsoft.com/office/drawing/2014/main" id="{D0CB654D-7984-114E-A93D-BE1CEDF7013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93B3D72-56D0-B042-8634-E70D57402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19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B1B475-3CC8-AC4E-8B7A-0F43D04C4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710" y="0"/>
            <a:ext cx="641944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Kuvan paikkamerkki 19">
            <a:extLst>
              <a:ext uri="{FF2B5EF4-FFF2-40B4-BE49-F238E27FC236}">
                <a16:creationId xmlns:a16="http://schemas.microsoft.com/office/drawing/2014/main" id="{807245D8-5FCC-154F-9C88-1267F340B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4820" y="0"/>
            <a:ext cx="4087180" cy="685800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87180" h="6858000">
                <a:moveTo>
                  <a:pt x="655475" y="0"/>
                </a:moveTo>
                <a:lnTo>
                  <a:pt x="4087180" y="0"/>
                </a:lnTo>
                <a:lnTo>
                  <a:pt x="4087180" y="6858000"/>
                </a:lnTo>
                <a:lnTo>
                  <a:pt x="655475" y="6858000"/>
                </a:lnTo>
                <a:cubicBezTo>
                  <a:pt x="198241" y="5579539"/>
                  <a:pt x="-1047" y="4538242"/>
                  <a:pt x="5" y="3405402"/>
                </a:cubicBezTo>
                <a:cubicBezTo>
                  <a:pt x="1057" y="2272562"/>
                  <a:pt x="220670" y="994916"/>
                  <a:pt x="655475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072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5F941-B7C0-48FA-BC12-7B7C2268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CD8110F-CCB3-4F2C-A24C-58395114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D1E9F2C-6E23-43A9-A7DE-626D34CE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371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D59BAD-0669-42AB-9904-BB6AA44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73901-92EE-424C-B835-C2D00C6C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57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7FA30B3-66F4-4B0B-A706-DB7790BAA2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49820" y="2135019"/>
            <a:ext cx="4455881" cy="1572384"/>
          </a:xfrm>
        </p:spPr>
        <p:txBody>
          <a:bodyPr anchor="b" anchorCtr="0"/>
          <a:lstStyle>
            <a:lvl1pPr>
              <a:defRPr sz="3700">
                <a:solidFill>
                  <a:srgbClr val="365ABD"/>
                </a:solidFill>
              </a:defRPr>
            </a:lvl1pPr>
          </a:lstStyle>
          <a:p>
            <a:r>
              <a:rPr lang="fi-FI" noProof="0"/>
              <a:t>Lisää tähän kiitosteksti tai lopetuskehoitus</a:t>
            </a:r>
          </a:p>
        </p:txBody>
      </p:sp>
      <p:sp>
        <p:nvSpPr>
          <p:cNvPr id="23" name="Tekstin paikkamerkki 22">
            <a:extLst>
              <a:ext uri="{FF2B5EF4-FFF2-40B4-BE49-F238E27FC236}">
                <a16:creationId xmlns:a16="http://schemas.microsoft.com/office/drawing/2014/main" id="{C91B202D-FB5A-4250-8735-81C439C51C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9821" y="3960619"/>
            <a:ext cx="2236510" cy="749149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365ABD"/>
                </a:solidFill>
              </a:defRPr>
            </a:lvl1pPr>
          </a:lstStyle>
          <a:p>
            <a:pPr lvl="0"/>
            <a:r>
              <a:rPr lang="fi-FI" noProof="0" dirty="0"/>
              <a:t>etunimi.sukunimi@vm.fi </a:t>
            </a:r>
            <a:r>
              <a:rPr lang="fi-FI" noProof="0" dirty="0" err="1"/>
              <a:t>Loremipsum</a:t>
            </a:r>
            <a:r>
              <a:rPr lang="fi-FI" noProof="0" dirty="0"/>
              <a:t> </a:t>
            </a:r>
            <a:r>
              <a:rPr lang="fi-FI" noProof="0" dirty="0" err="1"/>
              <a:t>dolores</a:t>
            </a:r>
            <a:r>
              <a:rPr lang="fi-FI" noProof="0" dirty="0"/>
              <a:t> </a:t>
            </a:r>
            <a:r>
              <a:rPr lang="fi-FI" noProof="0" dirty="0" err="1"/>
              <a:t>sitamet</a:t>
            </a:r>
            <a:r>
              <a:rPr lang="fi-FI" noProof="0" dirty="0"/>
              <a:t> vm.fi</a:t>
            </a:r>
          </a:p>
        </p:txBody>
      </p:sp>
      <p:pic>
        <p:nvPicPr>
          <p:cNvPr id="12" name="Picture 11" descr="Valtionavustukset-logo ja Valtiovarainministeriön logo">
            <a:extLst>
              <a:ext uri="{FF2B5EF4-FFF2-40B4-BE49-F238E27FC236}">
                <a16:creationId xmlns:a16="http://schemas.microsoft.com/office/drawing/2014/main" id="{C206EBE7-A046-2948-A624-EB4B1D9994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98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F5A965-5012-417E-A4D7-9CB8DE3A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E0DD3D-67FB-4C7B-917A-622EAB8F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2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 väliotsikolla.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904BD93-F0C4-4A6C-9010-5804694C71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1050" y="1758315"/>
            <a:ext cx="10571163" cy="446549"/>
          </a:xfrm>
        </p:spPr>
        <p:txBody>
          <a:bodyPr/>
          <a:lstStyle>
            <a:lvl1pPr marL="0" indent="0">
              <a:buNone/>
              <a:defRPr b="1"/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Väliotsikko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2285999"/>
            <a:ext cx="10571480" cy="3724761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DF7489-4677-49C3-A1B0-538615DB37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CDDDB65-8BD7-43F3-A41C-27411B8405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77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kaksipalstainen. </a:t>
            </a:r>
            <a:br>
              <a:rPr lang="fi-FI" dirty="0"/>
            </a:br>
            <a:r>
              <a:rPr lang="fi-FI" dirty="0"/>
              <a:t>Otsikon pituus korkeintaan kaksi riviä.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1764323"/>
            <a:ext cx="5156538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1764323"/>
            <a:ext cx="5187462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72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/>
              <a:t>Tekstisivu, vertailu. </a:t>
            </a:r>
            <a:br>
              <a:rPr lang="fi-FI" noProof="0"/>
            </a:br>
            <a:r>
              <a:rPr lang="fi-FI" noProof="0"/>
              <a:t>Otsikon pituus korkeintaan kaksi riviä.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CC5AFB07-741E-400C-B07F-CFAD1C24366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201" y="1764323"/>
            <a:ext cx="515653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2235200"/>
            <a:ext cx="5156538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FE13A6AE-0F0A-413E-AE09-F64745829C8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764323"/>
            <a:ext cx="518318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2235200"/>
            <a:ext cx="5187462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noProof="0"/>
              <a:t>Aihe/otsikkoteksti Arial Regular lorem ipsum dolores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20362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Grafiikkasivu, kuva ja tekstitiivistelmä vierekkäin.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6164822" cy="4248000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22">
            <a:extLst>
              <a:ext uri="{FF2B5EF4-FFF2-40B4-BE49-F238E27FC236}">
                <a16:creationId xmlns:a16="http://schemas.microsoft.com/office/drawing/2014/main" id="{3031A60E-285E-4799-8337-B7C931123A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26518" y="1959997"/>
            <a:ext cx="4286106" cy="3802327"/>
          </a:xfrm>
        </p:spPr>
        <p:txBody>
          <a:bodyPr/>
          <a:lstStyle>
            <a:lvl1pPr marL="269875" indent="-269875">
              <a:lnSpc>
                <a:spcPct val="95000"/>
              </a:lnSpc>
              <a:defRPr sz="1900"/>
            </a:lvl1pPr>
          </a:lstStyle>
          <a:p>
            <a:pPr lvl="0"/>
            <a:r>
              <a:rPr lang="fi-FI" noProof="0"/>
              <a:t>Muokkaa tekstin perustyylejä</a:t>
            </a:r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CD9B7E4D-B77A-4CF1-B584-356F4C4B32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9B664EFA-778C-4D9B-A7A3-46CB8D5370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03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B81EDF6-8ECD-224A-A7A3-477D7752FC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ABBC65-D7BB-9C48-9311-CCA8908B2F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673" y="0"/>
            <a:ext cx="3914326" cy="6858000"/>
          </a:xfrm>
          <a:prstGeom prst="rect">
            <a:avLst/>
          </a:prstGeom>
        </p:spPr>
      </p:pic>
      <p:sp>
        <p:nvSpPr>
          <p:cNvPr id="15" name="Kuvan paikkamerkki 19">
            <a:extLst>
              <a:ext uri="{FF2B5EF4-FFF2-40B4-BE49-F238E27FC236}">
                <a16:creationId xmlns:a16="http://schemas.microsoft.com/office/drawing/2014/main" id="{CB86BB3D-8CAD-2D44-86E5-3122E19C1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2320" y="306000"/>
            <a:ext cx="502564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Tekstisivu kuvalla, </a:t>
            </a:r>
            <a:br>
              <a:rPr lang="fi-FI" dirty="0"/>
            </a:br>
            <a:r>
              <a:rPr lang="fi-FI" dirty="0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5025648" cy="4248000"/>
          </a:xfrm>
        </p:spPr>
        <p:txBody>
          <a:bodyPr/>
          <a:lstStyle>
            <a:lvl1pPr marL="269875" indent="-269875">
              <a:defRPr sz="2200"/>
            </a:lvl1pPr>
            <a:lvl2pPr marL="625475" indent="-265113">
              <a:defRPr/>
            </a:lvl2pPr>
            <a:lvl3pPr marL="715962" indent="0">
              <a:buNone/>
              <a:defRPr/>
            </a:lvl3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9700E9CE-DAC8-4704-A149-43A60B27A84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22E9968-6017-4856-A4C4-E7595C39E8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09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C8CADDB-7043-4642-9EE7-FA93D57B9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1404939"/>
            <a:ext cx="6356350" cy="2526981"/>
          </a:xfrm>
        </p:spPr>
        <p:txBody>
          <a:bodyPr anchor="t" anchorCtr="0"/>
          <a:lstStyle>
            <a:lvl1pPr>
              <a:defRPr sz="41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9F8BFF4-EC86-4A85-B914-B241AE57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F20DE8F-8CBA-4069-B1E4-BBCC9BE8A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6998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22F13C0-668F-A342-8D32-7C7455F547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Kuvan paikkamerkki 19">
            <a:extLst>
              <a:ext uri="{FF2B5EF4-FFF2-40B4-BE49-F238E27FC236}">
                <a16:creationId xmlns:a16="http://schemas.microsoft.com/office/drawing/2014/main" id="{6891AEFD-D522-004F-B2DD-4BAFFA712C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526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813CEF-66CE-41A6-9589-6FF5AB74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" y="306000"/>
            <a:ext cx="1057148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603C59-5B66-4F64-93F3-1F4DFBEE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20" y="1762761"/>
            <a:ext cx="10571480" cy="424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31FDA-8F15-4702-ABF9-690082056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44920" y="6453336"/>
            <a:ext cx="1009328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B6AA8B-3D61-4AA5-84FF-FE178AE4F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8400" y="6453336"/>
            <a:ext cx="411480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4F219-5BCC-4F1C-B213-2C1F4342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0" y="6453336"/>
            <a:ext cx="36688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23A43D-89D0-0245-AA87-46484D47A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35" y="6310439"/>
            <a:ext cx="2829911" cy="30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650" r:id="rId2"/>
    <p:sldLayoutId id="2147483677" r:id="rId3"/>
    <p:sldLayoutId id="2147483652" r:id="rId4"/>
    <p:sldLayoutId id="2147483678" r:id="rId5"/>
    <p:sldLayoutId id="2147483681" r:id="rId6"/>
    <p:sldLayoutId id="2147483679" r:id="rId7"/>
    <p:sldLayoutId id="2147483741" r:id="rId8"/>
    <p:sldLayoutId id="2147483673" r:id="rId9"/>
    <p:sldLayoutId id="2147483742" r:id="rId10"/>
    <p:sldLayoutId id="2147483654" r:id="rId11"/>
    <p:sldLayoutId id="2147483655" r:id="rId12"/>
    <p:sldLayoutId id="2147483682" r:id="rId13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5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Box 120">
            <a:extLst>
              <a:ext uri="{FF2B5EF4-FFF2-40B4-BE49-F238E27FC236}">
                <a16:creationId xmlns:a16="http://schemas.microsoft.com/office/drawing/2014/main" id="{E6BB0D34-EE01-8F4A-AF68-3F632AD7ED27}"/>
              </a:ext>
            </a:extLst>
          </p:cNvPr>
          <p:cNvSpPr txBox="1"/>
          <p:nvPr/>
        </p:nvSpPr>
        <p:spPr>
          <a:xfrm>
            <a:off x="275719" y="208718"/>
            <a:ext cx="6467733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FI" sz="2400" b="1" dirty="0">
                <a:solidFill>
                  <a:srgbClr val="10497F"/>
                </a:solidFill>
                <a:latin typeface="Arial  "/>
                <a:ea typeface="Roboto" panose="02000000000000000000" pitchFamily="2" charset="0"/>
              </a:rPr>
              <a:t>Toiminnan suunnittelu vaikutusketjun avulla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0D19201-CCE3-5F43-80ED-31A2D37B1C8C}"/>
              </a:ext>
            </a:extLst>
          </p:cNvPr>
          <p:cNvGrpSpPr/>
          <p:nvPr/>
        </p:nvGrpSpPr>
        <p:grpSpPr>
          <a:xfrm>
            <a:off x="673485" y="860112"/>
            <a:ext cx="10845030" cy="5002309"/>
            <a:chOff x="673485" y="860112"/>
            <a:chExt cx="10845030" cy="5002309"/>
          </a:xfrm>
        </p:grpSpPr>
        <p:pic>
          <p:nvPicPr>
            <p:cNvPr id="3" name="Picture 2" descr="Table, calendar&#10;&#10;Description automatically generated">
              <a:extLst>
                <a:ext uri="{FF2B5EF4-FFF2-40B4-BE49-F238E27FC236}">
                  <a16:creationId xmlns:a16="http://schemas.microsoft.com/office/drawing/2014/main" id="{8616E030-67A0-0649-9E6C-704A37A5510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956" b="4572"/>
            <a:stretch/>
          </p:blipFill>
          <p:spPr>
            <a:xfrm>
              <a:off x="673485" y="860112"/>
              <a:ext cx="10845030" cy="5002309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F2A2BC9-910D-3C42-81E1-3165E2C191E2}"/>
                </a:ext>
              </a:extLst>
            </p:cNvPr>
            <p:cNvSpPr txBox="1"/>
            <p:nvPr/>
          </p:nvSpPr>
          <p:spPr>
            <a:xfrm>
              <a:off x="1040840" y="342900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974BD25-EB73-0D4E-81FC-AD0F21E22EC3}"/>
                </a:ext>
              </a:extLst>
            </p:cNvPr>
            <p:cNvSpPr txBox="1"/>
            <p:nvPr/>
          </p:nvSpPr>
          <p:spPr>
            <a:xfrm>
              <a:off x="2759573" y="342900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8F31DBB-21AB-6F46-9636-078844F33D10}"/>
                </a:ext>
              </a:extLst>
            </p:cNvPr>
            <p:cNvSpPr txBox="1"/>
            <p:nvPr/>
          </p:nvSpPr>
          <p:spPr>
            <a:xfrm>
              <a:off x="4478306" y="342900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EE293EF-B8FC-E648-952E-F1E82B6D877F}"/>
                </a:ext>
              </a:extLst>
            </p:cNvPr>
            <p:cNvSpPr txBox="1"/>
            <p:nvPr/>
          </p:nvSpPr>
          <p:spPr>
            <a:xfrm>
              <a:off x="6163171" y="342900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CA59509-A1F2-9C4F-A348-B6D60D2A8BC8}"/>
                </a:ext>
              </a:extLst>
            </p:cNvPr>
            <p:cNvSpPr txBox="1"/>
            <p:nvPr/>
          </p:nvSpPr>
          <p:spPr>
            <a:xfrm>
              <a:off x="7864970" y="342900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8CD10E4-6C72-834D-A9F9-F903FB89E37E}"/>
                </a:ext>
              </a:extLst>
            </p:cNvPr>
            <p:cNvSpPr txBox="1"/>
            <p:nvPr/>
          </p:nvSpPr>
          <p:spPr>
            <a:xfrm>
              <a:off x="9566769" y="3429000"/>
              <a:ext cx="164309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</a:rPr>
                <a:t>Kirjoita tähän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3710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CA3BAC1-8EF1-284C-8DA3-7B8C8E778969}"/>
              </a:ext>
            </a:extLst>
          </p:cNvPr>
          <p:cNvSpPr txBox="1"/>
          <p:nvPr/>
        </p:nvSpPr>
        <p:spPr>
          <a:xfrm>
            <a:off x="275719" y="208718"/>
            <a:ext cx="8337860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FI" sz="2400" b="1" dirty="0">
                <a:solidFill>
                  <a:srgbClr val="10497F"/>
                </a:solidFill>
                <a:latin typeface="Arial  "/>
                <a:ea typeface="Roboto" panose="02000000000000000000" pitchFamily="2" charset="0"/>
              </a:rPr>
              <a:t>Vaikutusketjun hyödyntäminen toiminnan suunnittelussa</a:t>
            </a:r>
          </a:p>
        </p:txBody>
      </p:sp>
      <p:pic>
        <p:nvPicPr>
          <p:cNvPr id="3" name="Picture 2" descr="Table&#10;&#10;Description automatically generated with medium confidence">
            <a:extLst>
              <a:ext uri="{FF2B5EF4-FFF2-40B4-BE49-F238E27FC236}">
                <a16:creationId xmlns:a16="http://schemas.microsoft.com/office/drawing/2014/main" id="{1987BA16-DEDA-C245-9DF3-0EEACA28AC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07"/>
          <a:stretch/>
        </p:blipFill>
        <p:spPr>
          <a:xfrm>
            <a:off x="429299" y="1429490"/>
            <a:ext cx="11333401" cy="4172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864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54C5BCB-4181-D341-8A71-28D1EEDD0036}"/>
              </a:ext>
            </a:extLst>
          </p:cNvPr>
          <p:cNvSpPr txBox="1"/>
          <p:nvPr/>
        </p:nvSpPr>
        <p:spPr>
          <a:xfrm>
            <a:off x="265982" y="232767"/>
            <a:ext cx="2194413" cy="67403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400" b="1" dirty="0">
                <a:solidFill>
                  <a:schemeClr val="tx2"/>
                </a:solidFill>
                <a:latin typeface="Arial  "/>
                <a:ea typeface="Roboto" panose="02000000000000000000" pitchFamily="2" charset="0"/>
              </a:rPr>
              <a:t>OHJE</a:t>
            </a:r>
            <a:endParaRPr lang="en-FI" b="1" dirty="0">
              <a:solidFill>
                <a:schemeClr val="tx2"/>
              </a:solidFill>
              <a:latin typeface="Arial  "/>
              <a:ea typeface="Roboto" panose="02000000000000000000" pitchFamily="2" charset="0"/>
            </a:endParaRPr>
          </a:p>
          <a:p>
            <a:pPr algn="l"/>
            <a:endParaRPr lang="en-FI" sz="1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GB" sz="1000" b="1" dirty="0" err="1"/>
              <a:t>Mistä</a:t>
            </a:r>
            <a:r>
              <a:rPr lang="en-GB" sz="1000" b="1" dirty="0"/>
              <a:t> </a:t>
            </a:r>
            <a:r>
              <a:rPr lang="en-GB" sz="1000" b="1" dirty="0" err="1"/>
              <a:t>työkalussa</a:t>
            </a:r>
            <a:r>
              <a:rPr lang="en-GB" sz="1000" b="1" dirty="0"/>
              <a:t> on </a:t>
            </a:r>
            <a:r>
              <a:rPr lang="en-GB" sz="1000" b="1" dirty="0" err="1"/>
              <a:t>kyse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Vaikutusketju</a:t>
            </a:r>
            <a:r>
              <a:rPr lang="en-GB" sz="1000" dirty="0"/>
              <a:t> on </a:t>
            </a:r>
            <a:r>
              <a:rPr lang="en-GB" sz="1000" dirty="0" err="1"/>
              <a:t>työkalu</a:t>
            </a:r>
            <a:r>
              <a:rPr lang="en-GB" sz="1000" dirty="0"/>
              <a:t>, </a:t>
            </a:r>
            <a:r>
              <a:rPr lang="en-GB" sz="1000" dirty="0" err="1"/>
              <a:t>jonka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r>
              <a:rPr lang="en-GB" sz="1000" dirty="0"/>
              <a:t> </a:t>
            </a:r>
            <a:r>
              <a:rPr lang="en-GB" sz="1000" dirty="0" err="1"/>
              <a:t>voidaan</a:t>
            </a:r>
            <a:r>
              <a:rPr lang="en-GB" sz="1000" dirty="0"/>
              <a:t> </a:t>
            </a:r>
            <a:r>
              <a:rPr lang="en-GB" sz="1000" dirty="0" err="1"/>
              <a:t>tunnistaa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jäsentää</a:t>
            </a:r>
            <a:r>
              <a:rPr lang="en-GB" sz="1000" dirty="0"/>
              <a:t> </a:t>
            </a:r>
            <a:r>
              <a:rPr lang="en-GB" sz="1000" dirty="0" err="1"/>
              <a:t>päämäärän</a:t>
            </a:r>
            <a:r>
              <a:rPr lang="en-GB" sz="1000" dirty="0"/>
              <a:t> </a:t>
            </a:r>
            <a:r>
              <a:rPr lang="en-GB" sz="1000" dirty="0" err="1"/>
              <a:t>edistämiseksi</a:t>
            </a:r>
            <a:r>
              <a:rPr lang="en-GB" sz="1000" dirty="0"/>
              <a:t> </a:t>
            </a:r>
            <a:r>
              <a:rPr lang="en-GB" sz="1000" dirty="0" err="1"/>
              <a:t>tarvittavaa</a:t>
            </a:r>
            <a:r>
              <a:rPr lang="en-GB" sz="1000" dirty="0"/>
              <a:t> </a:t>
            </a:r>
            <a:r>
              <a:rPr lang="en-GB" sz="1000" dirty="0" err="1"/>
              <a:t>toimintaa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tarvittavia</a:t>
            </a:r>
            <a:r>
              <a:rPr lang="en-GB" sz="1000" dirty="0"/>
              <a:t> </a:t>
            </a:r>
            <a:r>
              <a:rPr lang="en-GB" sz="1000" dirty="0" err="1"/>
              <a:t>aikaansaannoksia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r>
              <a:rPr lang="en-GB" sz="1000" b="1" dirty="0"/>
              <a:t>Mihin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Vaikutusketjua</a:t>
            </a:r>
            <a:r>
              <a:rPr lang="en-GB" sz="1000" dirty="0"/>
              <a:t> </a:t>
            </a:r>
            <a:r>
              <a:rPr lang="en-GB" sz="1000" dirty="0" err="1"/>
              <a:t>käytetään</a:t>
            </a:r>
            <a:r>
              <a:rPr lang="en-GB" sz="1000" dirty="0"/>
              <a:t> </a:t>
            </a:r>
            <a:r>
              <a:rPr lang="en-GB" sz="1000" dirty="0" err="1"/>
              <a:t>korkean</a:t>
            </a:r>
            <a:r>
              <a:rPr lang="en-GB" sz="1000" dirty="0"/>
              <a:t> </a:t>
            </a:r>
            <a:r>
              <a:rPr lang="en-GB" sz="1000" dirty="0" err="1"/>
              <a:t>tason</a:t>
            </a:r>
            <a:r>
              <a:rPr lang="en-GB" sz="1000" dirty="0"/>
              <a:t> </a:t>
            </a:r>
            <a:r>
              <a:rPr lang="en-GB" sz="1000" dirty="0" err="1"/>
              <a:t>päämäärän</a:t>
            </a:r>
            <a:r>
              <a:rPr lang="en-GB" sz="1000" dirty="0"/>
              <a:t> </a:t>
            </a:r>
            <a:r>
              <a:rPr lang="en-GB" sz="1000" dirty="0" err="1"/>
              <a:t>tunnistamisen</a:t>
            </a:r>
            <a:r>
              <a:rPr lang="en-GB" sz="1000" dirty="0"/>
              <a:t> </a:t>
            </a:r>
            <a:r>
              <a:rPr lang="en-GB" sz="1000" dirty="0" err="1"/>
              <a:t>jälkeen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asettamisessa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r>
              <a:rPr lang="en-GB" sz="1000" dirty="0" err="1"/>
              <a:t>Valtionavustustoiminnassa</a:t>
            </a:r>
            <a:r>
              <a:rPr lang="en-GB" sz="1000" dirty="0"/>
              <a:t> </a:t>
            </a:r>
            <a:r>
              <a:rPr lang="en-GB" sz="1000" dirty="0" err="1"/>
              <a:t>vaikutusketju</a:t>
            </a:r>
            <a:r>
              <a:rPr lang="en-GB" sz="1000" dirty="0"/>
              <a:t> </a:t>
            </a:r>
            <a:r>
              <a:rPr lang="en-GB" sz="1000" dirty="0" err="1"/>
              <a:t>kulkee</a:t>
            </a:r>
            <a:r>
              <a:rPr lang="en-GB" sz="1000" dirty="0"/>
              <a:t> </a:t>
            </a:r>
            <a:r>
              <a:rPr lang="en-GB" sz="1000" dirty="0" err="1"/>
              <a:t>mukana</a:t>
            </a:r>
            <a:r>
              <a:rPr lang="en-GB" sz="1000" dirty="0"/>
              <a:t> </a:t>
            </a:r>
            <a:r>
              <a:rPr lang="en-GB" sz="1000" dirty="0" err="1"/>
              <a:t>koko</a:t>
            </a:r>
            <a:r>
              <a:rPr lang="en-GB" sz="1000" dirty="0"/>
              <a:t> </a:t>
            </a:r>
            <a:r>
              <a:rPr lang="en-GB" sz="1000" dirty="0" err="1"/>
              <a:t>hakukierroksen</a:t>
            </a:r>
            <a:r>
              <a:rPr lang="en-GB" sz="1000" dirty="0"/>
              <a:t> </a:t>
            </a:r>
            <a:r>
              <a:rPr lang="en-GB" sz="1000" dirty="0" err="1"/>
              <a:t>ajan</a:t>
            </a:r>
            <a:r>
              <a:rPr lang="en-GB" sz="1000" dirty="0"/>
              <a:t> ja se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valtionapuviranomaisia</a:t>
            </a:r>
            <a:r>
              <a:rPr lang="en-GB" sz="1000" dirty="0"/>
              <a:t> </a:t>
            </a:r>
            <a:r>
              <a:rPr lang="en-GB" sz="1000" dirty="0" err="1"/>
              <a:t>että</a:t>
            </a:r>
            <a:r>
              <a:rPr lang="en-GB" sz="1000" dirty="0"/>
              <a:t> </a:t>
            </a:r>
            <a:r>
              <a:rPr lang="en-GB" sz="1000" dirty="0" err="1"/>
              <a:t>hakijoita</a:t>
            </a:r>
            <a:r>
              <a:rPr lang="en-GB" sz="1000" dirty="0"/>
              <a:t> </a:t>
            </a:r>
            <a:r>
              <a:rPr lang="en-GB" sz="1000" dirty="0" err="1"/>
              <a:t>suunnittelemaan</a:t>
            </a:r>
            <a:r>
              <a:rPr lang="en-GB" sz="1000" dirty="0"/>
              <a:t>, </a:t>
            </a:r>
            <a:r>
              <a:rPr lang="en-GB" sz="1000" dirty="0" err="1"/>
              <a:t>toteuttamaan</a:t>
            </a:r>
            <a:r>
              <a:rPr lang="en-GB" sz="1000" dirty="0"/>
              <a:t> ja </a:t>
            </a:r>
            <a:r>
              <a:rPr lang="en-GB" sz="1000" dirty="0" err="1"/>
              <a:t>arvioimaan</a:t>
            </a:r>
            <a:r>
              <a:rPr lang="en-GB" sz="1000" dirty="0"/>
              <a:t> </a:t>
            </a:r>
            <a:r>
              <a:rPr lang="en-GB" sz="1000" dirty="0" err="1"/>
              <a:t>valtionavustustoimintaa</a:t>
            </a:r>
            <a:r>
              <a:rPr lang="en-GB" sz="1000" dirty="0"/>
              <a:t>​.</a:t>
            </a:r>
          </a:p>
          <a:p>
            <a:endParaRPr lang="en-GB" sz="1000" dirty="0"/>
          </a:p>
          <a:p>
            <a:r>
              <a:rPr lang="en-GB" sz="1000" b="1" dirty="0" err="1"/>
              <a:t>Työkalun</a:t>
            </a:r>
            <a:r>
              <a:rPr lang="en-GB" sz="1000" b="1" dirty="0"/>
              <a:t> </a:t>
            </a:r>
            <a:r>
              <a:rPr lang="en-GB" sz="1000" b="1" dirty="0" err="1"/>
              <a:t>vahvuudet</a:t>
            </a:r>
            <a:r>
              <a:rPr lang="en-GB" sz="1000" b="1" dirty="0"/>
              <a:t> ja </a:t>
            </a:r>
            <a:r>
              <a:rPr lang="en-GB" sz="1000" b="1" dirty="0" err="1"/>
              <a:t>heikkoudet</a:t>
            </a:r>
            <a:endParaRPr lang="en-GB" sz="1000" b="1" dirty="0"/>
          </a:p>
          <a:p>
            <a:endParaRPr lang="en-GB" sz="1000" dirty="0"/>
          </a:p>
          <a:p>
            <a:r>
              <a:rPr lang="en-GB" sz="1000" dirty="0" err="1"/>
              <a:t>Vaikutusketju</a:t>
            </a:r>
            <a:r>
              <a:rPr lang="en-GB" sz="1000" dirty="0"/>
              <a:t>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suunnittelemaan</a:t>
            </a:r>
            <a:r>
              <a:rPr lang="en-GB" sz="1000" dirty="0"/>
              <a:t> </a:t>
            </a:r>
            <a:r>
              <a:rPr lang="en-GB" sz="1000" dirty="0" err="1"/>
              <a:t>toimintaa</a:t>
            </a:r>
            <a:r>
              <a:rPr lang="en-GB" sz="1000" dirty="0"/>
              <a:t> </a:t>
            </a:r>
            <a:r>
              <a:rPr lang="en-GB" sz="1000" dirty="0" err="1"/>
              <a:t>sen</a:t>
            </a:r>
            <a:r>
              <a:rPr lang="en-GB" sz="1000" dirty="0"/>
              <a:t> </a:t>
            </a:r>
            <a:r>
              <a:rPr lang="en-GB" sz="1000" dirty="0" err="1"/>
              <a:t>vaikutuksista</a:t>
            </a:r>
            <a:r>
              <a:rPr lang="en-GB" sz="1000" dirty="0"/>
              <a:t> </a:t>
            </a:r>
            <a:r>
              <a:rPr lang="en-GB" sz="1000" dirty="0" err="1"/>
              <a:t>käsin</a:t>
            </a:r>
            <a:r>
              <a:rPr lang="en-GB" sz="1000" dirty="0"/>
              <a:t> ja </a:t>
            </a:r>
            <a:r>
              <a:rPr lang="en-GB" sz="1000" dirty="0" err="1"/>
              <a:t>ilmaisemaan</a:t>
            </a:r>
            <a:r>
              <a:rPr lang="en-GB" sz="1000" dirty="0"/>
              <a:t> </a:t>
            </a:r>
            <a:r>
              <a:rPr lang="en-GB" sz="1000" dirty="0" err="1"/>
              <a:t>sen</a:t>
            </a:r>
            <a:r>
              <a:rPr lang="en-GB" sz="1000" dirty="0"/>
              <a:t> </a:t>
            </a:r>
            <a:r>
              <a:rPr lang="en-GB" sz="1000" dirty="0" err="1"/>
              <a:t>arvoa</a:t>
            </a:r>
            <a:r>
              <a:rPr lang="en-GB" sz="1000" dirty="0"/>
              <a:t>. </a:t>
            </a:r>
            <a:r>
              <a:rPr lang="en-GB" sz="1000" dirty="0" err="1"/>
              <a:t>Vaikutusketju</a:t>
            </a:r>
            <a:r>
              <a:rPr lang="en-GB" sz="1000" dirty="0"/>
              <a:t> </a:t>
            </a:r>
            <a:r>
              <a:rPr lang="en-GB" sz="1000" dirty="0" err="1"/>
              <a:t>lisää</a:t>
            </a:r>
            <a:r>
              <a:rPr lang="en-GB" sz="1000" dirty="0"/>
              <a:t> </a:t>
            </a:r>
            <a:r>
              <a:rPr lang="en-GB" sz="1000" dirty="0" err="1"/>
              <a:t>erityisesti</a:t>
            </a:r>
            <a:r>
              <a:rPr lang="en-GB" sz="1000" dirty="0"/>
              <a:t> </a:t>
            </a:r>
            <a:r>
              <a:rPr lang="en-GB" sz="1000" dirty="0" err="1"/>
              <a:t>pienten</a:t>
            </a:r>
            <a:r>
              <a:rPr lang="en-GB" sz="1000" dirty="0"/>
              <a:t> </a:t>
            </a:r>
            <a:r>
              <a:rPr lang="en-GB" sz="1000" dirty="0" err="1"/>
              <a:t>organisaatioiden</a:t>
            </a:r>
            <a:r>
              <a:rPr lang="en-GB" sz="1000" dirty="0"/>
              <a:t> ja </a:t>
            </a:r>
            <a:r>
              <a:rPr lang="en-GB" sz="1000" dirty="0" err="1"/>
              <a:t>vaikkapa</a:t>
            </a:r>
            <a:r>
              <a:rPr lang="en-GB" sz="1000" dirty="0"/>
              <a:t> </a:t>
            </a:r>
            <a:r>
              <a:rPr lang="en-GB" sz="1000" dirty="0" err="1"/>
              <a:t>yksittäisten</a:t>
            </a:r>
            <a:r>
              <a:rPr lang="en-GB" sz="1000" dirty="0"/>
              <a:t> </a:t>
            </a:r>
            <a:r>
              <a:rPr lang="en-GB" sz="1000" dirty="0" err="1"/>
              <a:t>apurahojen</a:t>
            </a:r>
            <a:r>
              <a:rPr lang="en-GB" sz="1000" dirty="0"/>
              <a:t> </a:t>
            </a:r>
            <a:r>
              <a:rPr lang="en-GB" sz="1000" dirty="0" err="1"/>
              <a:t>saajien</a:t>
            </a:r>
            <a:r>
              <a:rPr lang="en-GB" sz="1000" dirty="0"/>
              <a:t> </a:t>
            </a:r>
            <a:r>
              <a:rPr lang="en-GB" sz="1000" dirty="0" err="1"/>
              <a:t>mahdollisuuksia</a:t>
            </a:r>
            <a:r>
              <a:rPr lang="en-GB" sz="1000" dirty="0"/>
              <a:t> </a:t>
            </a:r>
            <a:r>
              <a:rPr lang="en-GB" sz="1000" dirty="0" err="1"/>
              <a:t>viestiä</a:t>
            </a:r>
            <a:r>
              <a:rPr lang="en-GB" sz="1000" dirty="0"/>
              <a:t> </a:t>
            </a:r>
            <a:r>
              <a:rPr lang="en-GB" sz="1000" dirty="0" err="1"/>
              <a:t>oman</a:t>
            </a:r>
            <a:r>
              <a:rPr lang="en-GB" sz="1000" dirty="0"/>
              <a:t> </a:t>
            </a:r>
            <a:r>
              <a:rPr lang="en-GB" sz="1000" dirty="0" err="1"/>
              <a:t>toimintansa</a:t>
            </a:r>
            <a:r>
              <a:rPr lang="en-GB" sz="1000" dirty="0"/>
              <a:t> </a:t>
            </a:r>
            <a:r>
              <a:rPr lang="en-GB" sz="1000" dirty="0" err="1"/>
              <a:t>merkityksestä</a:t>
            </a:r>
            <a:r>
              <a:rPr lang="en-GB" sz="1000" dirty="0"/>
              <a:t>. </a:t>
            </a:r>
            <a:r>
              <a:rPr lang="en-GB" sz="1000" dirty="0" err="1"/>
              <a:t>Vaikutusketjun</a:t>
            </a:r>
            <a:r>
              <a:rPr lang="en-GB" sz="1000" dirty="0"/>
              <a:t> </a:t>
            </a:r>
            <a:r>
              <a:rPr lang="en-GB" sz="1000" dirty="0" err="1"/>
              <a:t>kuvaaminen</a:t>
            </a:r>
            <a:r>
              <a:rPr lang="en-GB" sz="1000" dirty="0"/>
              <a:t> </a:t>
            </a:r>
            <a:r>
              <a:rPr lang="en-GB" sz="1000" dirty="0" err="1"/>
              <a:t>edellyttää</a:t>
            </a:r>
            <a:r>
              <a:rPr lang="en-GB" sz="1000" dirty="0"/>
              <a:t> </a:t>
            </a:r>
            <a:r>
              <a:rPr lang="en-GB" sz="1000" dirty="0" err="1"/>
              <a:t>jonkin</a:t>
            </a:r>
            <a:r>
              <a:rPr lang="en-GB" sz="1000" dirty="0"/>
              <a:t> </a:t>
            </a:r>
            <a:r>
              <a:rPr lang="en-GB" sz="1000" dirty="0" err="1"/>
              <a:t>verran</a:t>
            </a:r>
            <a:r>
              <a:rPr lang="en-GB" sz="1000" dirty="0"/>
              <a:t> </a:t>
            </a:r>
            <a:r>
              <a:rPr lang="en-GB" sz="1000" dirty="0" err="1"/>
              <a:t>perehtyneisyyttä</a:t>
            </a:r>
            <a:r>
              <a:rPr lang="en-GB" sz="1000" dirty="0"/>
              <a:t> </a:t>
            </a:r>
            <a:r>
              <a:rPr lang="en-GB" sz="1000" dirty="0" err="1"/>
              <a:t>menetelmään</a:t>
            </a:r>
            <a:r>
              <a:rPr lang="en-GB" sz="1000" dirty="0"/>
              <a:t> ja </a:t>
            </a:r>
            <a:r>
              <a:rPr lang="en-GB" sz="1000" dirty="0" err="1"/>
              <a:t>käsiteltävään</a:t>
            </a:r>
            <a:r>
              <a:rPr lang="en-GB" sz="1000" dirty="0"/>
              <a:t> </a:t>
            </a:r>
            <a:r>
              <a:rPr lang="en-GB" sz="1000" dirty="0" err="1"/>
              <a:t>ilmiöön</a:t>
            </a:r>
            <a:r>
              <a:rPr lang="en-GB" sz="1000" dirty="0"/>
              <a:t>. </a:t>
            </a:r>
            <a:r>
              <a:rPr lang="en-GB" sz="1000" dirty="0" err="1"/>
              <a:t>Vaikutusketjun</a:t>
            </a:r>
            <a:r>
              <a:rPr lang="en-GB" sz="1000" dirty="0"/>
              <a:t> </a:t>
            </a:r>
            <a:r>
              <a:rPr lang="en-GB" sz="1000" dirty="0" err="1"/>
              <a:t>äärellä</a:t>
            </a:r>
            <a:r>
              <a:rPr lang="en-GB" sz="1000" dirty="0"/>
              <a:t> </a:t>
            </a:r>
            <a:r>
              <a:rPr lang="en-GB" sz="1000" dirty="0" err="1"/>
              <a:t>käytävä</a:t>
            </a:r>
            <a:r>
              <a:rPr lang="en-GB" sz="1000" dirty="0"/>
              <a:t> </a:t>
            </a:r>
            <a:r>
              <a:rPr lang="en-GB" sz="1000" dirty="0" err="1"/>
              <a:t>keskustelu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avata</a:t>
            </a:r>
            <a:r>
              <a:rPr lang="en-GB" sz="1000" dirty="0"/>
              <a:t> </a:t>
            </a:r>
            <a:r>
              <a:rPr lang="en-GB" sz="1000" dirty="0" err="1"/>
              <a:t>kysymyksiä</a:t>
            </a:r>
            <a:r>
              <a:rPr lang="en-GB" sz="1000" dirty="0"/>
              <a:t> </a:t>
            </a:r>
            <a:r>
              <a:rPr lang="en-GB" sz="1000" dirty="0" err="1"/>
              <a:t>organisaation</a:t>
            </a:r>
            <a:r>
              <a:rPr lang="en-GB" sz="1000" dirty="0"/>
              <a:t> </a:t>
            </a:r>
            <a:r>
              <a:rPr lang="en-GB" sz="1000" dirty="0" err="1"/>
              <a:t>olemassaolon</a:t>
            </a:r>
            <a:r>
              <a:rPr lang="en-GB" sz="1000" dirty="0"/>
              <a:t> </a:t>
            </a:r>
            <a:r>
              <a:rPr lang="en-GB" sz="1000" dirty="0" err="1"/>
              <a:t>perimmäisestä</a:t>
            </a:r>
            <a:r>
              <a:rPr lang="en-GB" sz="1000" dirty="0"/>
              <a:t> </a:t>
            </a:r>
            <a:r>
              <a:rPr lang="en-GB" sz="1000" dirty="0" err="1"/>
              <a:t>tarkoituksesta</a:t>
            </a:r>
            <a:r>
              <a:rPr lang="en-GB" sz="1000" dirty="0"/>
              <a:t>, </a:t>
            </a:r>
            <a:r>
              <a:rPr lang="en-GB" sz="1000" dirty="0" err="1"/>
              <a:t>mihin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olla </a:t>
            </a:r>
            <a:r>
              <a:rPr lang="en-GB" sz="1000" dirty="0" err="1"/>
              <a:t>vaikea</a:t>
            </a:r>
            <a:r>
              <a:rPr lang="en-GB" sz="1000" dirty="0"/>
              <a:t> </a:t>
            </a:r>
            <a:r>
              <a:rPr lang="en-GB" sz="1000" dirty="0" err="1"/>
              <a:t>varautua</a:t>
            </a:r>
            <a:r>
              <a:rPr lang="en-GB" sz="1000" dirty="0"/>
              <a:t> </a:t>
            </a:r>
            <a:r>
              <a:rPr lang="en-GB" sz="1000" dirty="0" err="1"/>
              <a:t>etukäteen</a:t>
            </a:r>
            <a:r>
              <a:rPr lang="en-GB" sz="1000" dirty="0"/>
              <a:t>.</a:t>
            </a:r>
          </a:p>
          <a:p>
            <a:endParaRPr lang="en-GB" sz="1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26650-075D-ED4C-88AA-B2D91E725CD2}"/>
              </a:ext>
            </a:extLst>
          </p:cNvPr>
          <p:cNvSpPr txBox="1"/>
          <p:nvPr/>
        </p:nvSpPr>
        <p:spPr>
          <a:xfrm>
            <a:off x="3120272" y="688699"/>
            <a:ext cx="5048606" cy="5232202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GB" sz="1000" b="1" dirty="0" err="1"/>
              <a:t>Miten</a:t>
            </a:r>
            <a:r>
              <a:rPr lang="en-GB" sz="1000" b="1" dirty="0"/>
              <a:t>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Pohtikaa</a:t>
            </a:r>
            <a:r>
              <a:rPr lang="en-GB" sz="1000" dirty="0"/>
              <a:t>, </a:t>
            </a:r>
            <a:r>
              <a:rPr lang="en-GB" sz="1000" dirty="0" err="1"/>
              <a:t>millaisia</a:t>
            </a:r>
            <a:r>
              <a:rPr lang="en-GB" sz="1000" dirty="0"/>
              <a:t> </a:t>
            </a:r>
            <a:r>
              <a:rPr lang="en-GB" sz="1000" dirty="0" err="1"/>
              <a:t>muutoksia</a:t>
            </a:r>
            <a:r>
              <a:rPr lang="en-GB" sz="1000" dirty="0"/>
              <a:t> </a:t>
            </a:r>
            <a:r>
              <a:rPr lang="en-GB" sz="1000" dirty="0" err="1"/>
              <a:t>päämäärää</a:t>
            </a:r>
            <a:r>
              <a:rPr lang="en-GB" sz="1000" dirty="0"/>
              <a:t> </a:t>
            </a:r>
            <a:r>
              <a:rPr lang="en-GB" sz="1000" dirty="0" err="1"/>
              <a:t>kohti</a:t>
            </a:r>
            <a:r>
              <a:rPr lang="en-GB" sz="1000" dirty="0"/>
              <a:t> </a:t>
            </a:r>
            <a:r>
              <a:rPr lang="en-GB" sz="1000" dirty="0" err="1"/>
              <a:t>eteneminen</a:t>
            </a:r>
            <a:r>
              <a:rPr lang="en-GB" sz="1000" dirty="0"/>
              <a:t> </a:t>
            </a:r>
            <a:r>
              <a:rPr lang="en-GB" sz="1000" dirty="0" err="1"/>
              <a:t>edellyttää</a:t>
            </a:r>
            <a:r>
              <a:rPr lang="en-GB" sz="1000" dirty="0"/>
              <a:t> </a:t>
            </a:r>
            <a:r>
              <a:rPr lang="en-GB" sz="1000" dirty="0" err="1"/>
              <a:t>ihmisten</a:t>
            </a:r>
            <a:r>
              <a:rPr lang="en-GB" sz="1000" dirty="0"/>
              <a:t> </a:t>
            </a:r>
            <a:r>
              <a:rPr lang="en-GB" sz="1000" dirty="0" err="1"/>
              <a:t>käyttäytymisessä</a:t>
            </a:r>
            <a:r>
              <a:rPr lang="en-GB" sz="1000" dirty="0"/>
              <a:t>, </a:t>
            </a:r>
            <a:r>
              <a:rPr lang="en-GB" sz="1000" dirty="0" err="1"/>
              <a:t>yhteisöjen</a:t>
            </a:r>
            <a:r>
              <a:rPr lang="en-GB" sz="1000" dirty="0"/>
              <a:t> tai </a:t>
            </a:r>
            <a:r>
              <a:rPr lang="en-GB" sz="1000" dirty="0" err="1"/>
              <a:t>yhteiskunnan</a:t>
            </a:r>
            <a:r>
              <a:rPr lang="en-GB" sz="1000" dirty="0"/>
              <a:t> </a:t>
            </a:r>
            <a:r>
              <a:rPr lang="en-GB" sz="1000" dirty="0" err="1"/>
              <a:t>rakenteissa</a:t>
            </a:r>
            <a:r>
              <a:rPr lang="en-GB" sz="1000" dirty="0"/>
              <a:t> tai </a:t>
            </a:r>
            <a:r>
              <a:rPr lang="en-GB" sz="1000" dirty="0" err="1"/>
              <a:t>muussa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kohteessa</a:t>
            </a:r>
            <a:r>
              <a:rPr lang="en-GB" sz="1000" dirty="0"/>
              <a:t>​. </a:t>
            </a:r>
            <a:r>
              <a:rPr lang="en-GB" sz="1000" dirty="0" err="1"/>
              <a:t>Nämä</a:t>
            </a:r>
            <a:r>
              <a:rPr lang="en-GB" sz="1000" dirty="0"/>
              <a:t> </a:t>
            </a:r>
            <a:r>
              <a:rPr lang="en-GB" sz="1000" dirty="0" err="1"/>
              <a:t>muutokset</a:t>
            </a:r>
            <a:r>
              <a:rPr lang="en-GB" sz="1000" dirty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toiminnalla</a:t>
            </a:r>
            <a:r>
              <a:rPr lang="en-GB" sz="1000" dirty="0"/>
              <a:t> </a:t>
            </a:r>
            <a:r>
              <a:rPr lang="en-GB" sz="1000" dirty="0" err="1"/>
              <a:t>tavoiteltavia</a:t>
            </a:r>
            <a:r>
              <a:rPr lang="en-GB" sz="1000" dirty="0"/>
              <a:t> </a:t>
            </a:r>
            <a:r>
              <a:rPr lang="en-GB" sz="1000" dirty="0" err="1"/>
              <a:t>vaikutuksia</a:t>
            </a:r>
            <a:r>
              <a:rPr lang="en-GB" sz="1000" dirty="0"/>
              <a:t>​. </a:t>
            </a:r>
            <a:r>
              <a:rPr lang="en-GB" sz="1000" dirty="0" err="1"/>
              <a:t>Kuvatkaa</a:t>
            </a:r>
            <a:r>
              <a:rPr lang="en-GB" sz="1000" dirty="0"/>
              <a:t> </a:t>
            </a:r>
            <a:r>
              <a:rPr lang="en-GB" sz="1000" dirty="0" err="1"/>
              <a:t>ketjun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r>
              <a:rPr lang="en-GB" sz="1000" dirty="0"/>
              <a:t> </a:t>
            </a:r>
            <a:r>
              <a:rPr lang="en-GB" sz="1000" dirty="0" err="1"/>
              <a:t>vaikutukset</a:t>
            </a:r>
            <a:r>
              <a:rPr lang="en-GB" sz="1000" dirty="0"/>
              <a:t> ja </a:t>
            </a:r>
            <a:r>
              <a:rPr lang="en-GB" sz="1000" dirty="0" err="1"/>
              <a:t>käykää</a:t>
            </a:r>
            <a:r>
              <a:rPr lang="en-GB" sz="1000" dirty="0"/>
              <a:t> </a:t>
            </a:r>
            <a:r>
              <a:rPr lang="en-GB" sz="1000" dirty="0" err="1"/>
              <a:t>läpi</a:t>
            </a:r>
            <a:r>
              <a:rPr lang="en-GB" sz="1000" dirty="0"/>
              <a:t> </a:t>
            </a:r>
            <a:r>
              <a:rPr lang="en-GB" sz="1000" dirty="0" err="1"/>
              <a:t>ketjua</a:t>
            </a:r>
            <a:r>
              <a:rPr lang="en-GB" sz="1000" dirty="0"/>
              <a:t> </a:t>
            </a:r>
            <a:r>
              <a:rPr lang="en-GB" sz="1000" dirty="0" err="1"/>
              <a:t>ajallisesti</a:t>
            </a:r>
            <a:r>
              <a:rPr lang="en-GB" sz="1000" dirty="0"/>
              <a:t> </a:t>
            </a:r>
            <a:r>
              <a:rPr lang="en-GB" sz="1000" dirty="0" err="1"/>
              <a:t>käänteisessä</a:t>
            </a:r>
            <a:r>
              <a:rPr lang="en-GB" sz="1000" dirty="0"/>
              <a:t> </a:t>
            </a:r>
            <a:r>
              <a:rPr lang="en-GB" sz="1000" dirty="0" err="1"/>
              <a:t>järjestyksessä</a:t>
            </a:r>
            <a:r>
              <a:rPr lang="en-GB" sz="1000" dirty="0"/>
              <a:t> </a:t>
            </a:r>
            <a:r>
              <a:rPr lang="en-GB" sz="1000" dirty="0" err="1"/>
              <a:t>toimintaa</a:t>
            </a:r>
            <a:r>
              <a:rPr lang="en-GB" sz="1000" dirty="0"/>
              <a:t> </a:t>
            </a:r>
            <a:r>
              <a:rPr lang="en-GB" sz="1000" dirty="0" err="1"/>
              <a:t>suunnitellen</a:t>
            </a:r>
            <a:r>
              <a:rPr lang="en-GB" sz="1000" dirty="0"/>
              <a:t>​.</a:t>
            </a:r>
          </a:p>
          <a:p>
            <a:endParaRPr lang="en-GB" sz="1000" b="1" dirty="0"/>
          </a:p>
          <a:p>
            <a:pPr marL="228600" indent="-228600">
              <a:buFont typeface="+mj-lt"/>
              <a:buAutoNum type="arabicPeriod"/>
            </a:pPr>
            <a:r>
              <a:rPr lang="en-GB" sz="1000" b="1" dirty="0" err="1"/>
              <a:t>Välilliset</a:t>
            </a:r>
            <a:r>
              <a:rPr lang="en-GB" sz="1000" b="1" dirty="0"/>
              <a:t> </a:t>
            </a:r>
            <a:r>
              <a:rPr lang="en-GB" sz="1000" b="1" dirty="0" err="1"/>
              <a:t>vaikutukset</a:t>
            </a:r>
            <a:r>
              <a:rPr lang="en-GB" sz="1000" b="1" dirty="0"/>
              <a:t>: </a:t>
            </a:r>
            <a:r>
              <a:rPr lang="en-GB" sz="1000" b="1" dirty="0" err="1"/>
              <a:t>Millaisia</a:t>
            </a:r>
            <a:r>
              <a:rPr lang="en-GB" sz="1000" b="1" dirty="0"/>
              <a:t> </a:t>
            </a:r>
            <a:r>
              <a:rPr lang="en-GB" sz="1000" b="1" dirty="0" err="1"/>
              <a:t>muutoksia</a:t>
            </a:r>
            <a:r>
              <a:rPr lang="en-GB" sz="1000" b="1" dirty="0"/>
              <a:t> </a:t>
            </a:r>
            <a:r>
              <a:rPr lang="en-GB" sz="1000" b="1" dirty="0" err="1"/>
              <a:t>tarvitaan</a:t>
            </a:r>
            <a:r>
              <a:rPr lang="en-GB" sz="1000" b="1" dirty="0"/>
              <a:t>, </a:t>
            </a:r>
            <a:r>
              <a:rPr lang="en-GB" sz="1000" b="1" dirty="0" err="1"/>
              <a:t>että</a:t>
            </a:r>
            <a:r>
              <a:rPr lang="en-GB" sz="1000" b="1" dirty="0"/>
              <a:t> </a:t>
            </a:r>
            <a:r>
              <a:rPr lang="en-GB" sz="1000" b="1" dirty="0" err="1"/>
              <a:t>edetään</a:t>
            </a:r>
            <a:r>
              <a:rPr lang="en-GB" sz="1000" b="1" dirty="0"/>
              <a:t> </a:t>
            </a:r>
            <a:r>
              <a:rPr lang="en-GB" sz="1000" b="1" dirty="0" err="1"/>
              <a:t>kohti</a:t>
            </a:r>
            <a:r>
              <a:rPr lang="en-GB" sz="1000" b="1" dirty="0"/>
              <a:t> </a:t>
            </a:r>
            <a:r>
              <a:rPr lang="en-GB" sz="1000" b="1" dirty="0" err="1"/>
              <a:t>päämäärää</a:t>
            </a:r>
            <a:r>
              <a:rPr lang="en-GB" sz="1000" b="1" dirty="0"/>
              <a:t>?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iäkkään</a:t>
            </a:r>
            <a:r>
              <a:rPr lang="en-GB" sz="1000" dirty="0"/>
              <a:t> </a:t>
            </a:r>
            <a:r>
              <a:rPr lang="en-GB" sz="1000" dirty="0" err="1"/>
              <a:t>henkilön</a:t>
            </a:r>
            <a:r>
              <a:rPr lang="en-GB" sz="1000" dirty="0"/>
              <a:t> </a:t>
            </a:r>
            <a:r>
              <a:rPr lang="en-GB" sz="1000" dirty="0" err="1"/>
              <a:t>yksinäisyyden</a:t>
            </a:r>
            <a:r>
              <a:rPr lang="en-GB" sz="1000" dirty="0"/>
              <a:t> </a:t>
            </a:r>
            <a:r>
              <a:rPr lang="en-GB" sz="1000" dirty="0" err="1"/>
              <a:t>tunteen</a:t>
            </a:r>
            <a:r>
              <a:rPr lang="en-GB" sz="1000" dirty="0"/>
              <a:t> </a:t>
            </a:r>
            <a:r>
              <a:rPr lang="en-GB" sz="1000" dirty="0" err="1"/>
              <a:t>lievittyminen</a:t>
            </a:r>
            <a:r>
              <a:rPr lang="en-GB" sz="1000" dirty="0"/>
              <a:t>, </a:t>
            </a:r>
            <a:r>
              <a:rPr lang="en-GB" sz="1000" dirty="0" err="1"/>
              <a:t>mikä</a:t>
            </a:r>
            <a:r>
              <a:rPr lang="en-GB" sz="1000" dirty="0"/>
              <a:t> </a:t>
            </a:r>
            <a:r>
              <a:rPr lang="en-GB" sz="1000" dirty="0" err="1"/>
              <a:t>vähentää</a:t>
            </a:r>
            <a:r>
              <a:rPr lang="en-GB" sz="1000" dirty="0"/>
              <a:t> </a:t>
            </a:r>
            <a:r>
              <a:rPr lang="en-GB" sz="1000" dirty="0" err="1"/>
              <a:t>hänen</a:t>
            </a:r>
            <a:r>
              <a:rPr lang="en-GB" sz="1000" dirty="0"/>
              <a:t> </a:t>
            </a:r>
            <a:r>
              <a:rPr lang="en-GB" sz="1000" dirty="0" err="1"/>
              <a:t>tarvettaan</a:t>
            </a:r>
            <a:r>
              <a:rPr lang="en-GB" sz="1000" dirty="0"/>
              <a:t> </a:t>
            </a:r>
            <a:r>
              <a:rPr lang="en-GB" sz="1000" dirty="0" err="1"/>
              <a:t>käyttää</a:t>
            </a:r>
            <a:r>
              <a:rPr lang="en-GB" sz="1000" dirty="0"/>
              <a:t> </a:t>
            </a:r>
            <a:r>
              <a:rPr lang="en-GB" sz="1000" dirty="0" err="1"/>
              <a:t>terveydenhuollon</a:t>
            </a:r>
            <a:r>
              <a:rPr lang="en-GB" sz="1000" dirty="0"/>
              <a:t> </a:t>
            </a:r>
            <a:r>
              <a:rPr lang="en-GB" sz="1000" dirty="0" err="1"/>
              <a:t>palveluja</a:t>
            </a:r>
            <a:r>
              <a:rPr lang="en-GB" sz="1000" dirty="0"/>
              <a:t>. </a:t>
            </a:r>
          </a:p>
          <a:p>
            <a:pPr marL="228600" indent="-228600">
              <a:buFont typeface="+mj-lt"/>
              <a:buAutoNum type="arabicPeriod"/>
            </a:pPr>
            <a:endParaRPr lang="en-GB" sz="1000" b="1" dirty="0"/>
          </a:p>
          <a:p>
            <a:pPr marL="228600" indent="-228600">
              <a:buFont typeface="+mj-lt"/>
              <a:buAutoNum type="arabicPeriod"/>
            </a:pPr>
            <a:r>
              <a:rPr lang="en-GB" sz="1000" b="1" dirty="0" err="1"/>
              <a:t>Välittömät</a:t>
            </a:r>
            <a:r>
              <a:rPr lang="en-GB" sz="1000" b="1" dirty="0"/>
              <a:t> </a:t>
            </a:r>
            <a:r>
              <a:rPr lang="en-GB" sz="1000" b="1" dirty="0" err="1"/>
              <a:t>vaikutukset</a:t>
            </a:r>
            <a:r>
              <a:rPr lang="en-GB" sz="1000" dirty="0"/>
              <a:t>: </a:t>
            </a:r>
            <a:r>
              <a:rPr lang="en-GB" sz="1000" b="1" dirty="0" err="1"/>
              <a:t>Millaisilla</a:t>
            </a:r>
            <a:r>
              <a:rPr lang="en-GB" sz="1000" b="1" dirty="0"/>
              <a:t> </a:t>
            </a:r>
            <a:r>
              <a:rPr lang="en-GB" sz="1000" b="1" dirty="0" err="1"/>
              <a:t>konkreettisilla</a:t>
            </a:r>
            <a:r>
              <a:rPr lang="en-GB" sz="1000" b="1" dirty="0"/>
              <a:t> </a:t>
            </a:r>
            <a:r>
              <a:rPr lang="en-GB" sz="1000" b="1" dirty="0" err="1"/>
              <a:t>muutoksilla</a:t>
            </a:r>
            <a:r>
              <a:rPr lang="en-GB" sz="1000" b="1" dirty="0"/>
              <a:t> </a:t>
            </a:r>
            <a:r>
              <a:rPr lang="en-GB" sz="1000" b="1" dirty="0" err="1"/>
              <a:t>päämäärään</a:t>
            </a:r>
            <a:r>
              <a:rPr lang="en-GB" sz="1000" b="1" dirty="0"/>
              <a:t> </a:t>
            </a:r>
            <a:r>
              <a:rPr lang="en-GB" sz="1000" b="1" dirty="0" err="1"/>
              <a:t>liittyvät</a:t>
            </a:r>
            <a:r>
              <a:rPr lang="en-GB" sz="1000" b="1" dirty="0"/>
              <a:t> </a:t>
            </a:r>
            <a:r>
              <a:rPr lang="en-GB" sz="1000" b="1" dirty="0" err="1"/>
              <a:t>muutokset</a:t>
            </a:r>
            <a:r>
              <a:rPr lang="en-GB" sz="1000" b="1" dirty="0"/>
              <a:t> </a:t>
            </a:r>
            <a:r>
              <a:rPr lang="en-GB" sz="1000" b="1" dirty="0" err="1"/>
              <a:t>saadaan</a:t>
            </a:r>
            <a:r>
              <a:rPr lang="en-GB" sz="1000" b="1" dirty="0"/>
              <a:t> </a:t>
            </a:r>
            <a:r>
              <a:rPr lang="en-GB" sz="1000" b="1" dirty="0" err="1"/>
              <a:t>aikaan</a:t>
            </a:r>
            <a:r>
              <a:rPr lang="en-GB" sz="1000" b="1" dirty="0"/>
              <a:t>?</a:t>
            </a:r>
            <a:r>
              <a:rPr lang="en-GB" sz="1000" dirty="0"/>
              <a:t>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yksinäinen</a:t>
            </a:r>
            <a:r>
              <a:rPr lang="en-GB" sz="1000" dirty="0"/>
              <a:t> </a:t>
            </a:r>
            <a:r>
              <a:rPr lang="en-GB" sz="1000" dirty="0" err="1"/>
              <a:t>iäkäs</a:t>
            </a:r>
            <a:r>
              <a:rPr lang="en-GB" sz="1000" dirty="0"/>
              <a:t> </a:t>
            </a:r>
            <a:r>
              <a:rPr lang="en-GB" sz="1000" dirty="0" err="1"/>
              <a:t>henkilö</a:t>
            </a:r>
            <a:r>
              <a:rPr lang="en-GB" sz="1000" dirty="0"/>
              <a:t> </a:t>
            </a:r>
            <a:r>
              <a:rPr lang="en-GB" sz="1000" dirty="0" err="1"/>
              <a:t>tutustuu</a:t>
            </a:r>
            <a:r>
              <a:rPr lang="en-GB" sz="1000" dirty="0"/>
              <a:t> </a:t>
            </a:r>
            <a:r>
              <a:rPr lang="en-GB" sz="1000" dirty="0" err="1"/>
              <a:t>ystävätoiminnassa</a:t>
            </a:r>
            <a:r>
              <a:rPr lang="en-GB" sz="1000" dirty="0"/>
              <a:t> </a:t>
            </a:r>
            <a:r>
              <a:rPr lang="en-GB" sz="1000" dirty="0" err="1"/>
              <a:t>toiseen</a:t>
            </a:r>
            <a:r>
              <a:rPr lang="en-GB" sz="1000" dirty="0"/>
              <a:t> </a:t>
            </a:r>
            <a:r>
              <a:rPr lang="en-GB" sz="1000" dirty="0" err="1"/>
              <a:t>ihmiseen</a:t>
            </a:r>
            <a:r>
              <a:rPr lang="en-GB" sz="1000" dirty="0"/>
              <a:t>, jota </a:t>
            </a:r>
            <a:r>
              <a:rPr lang="en-GB" sz="1000" dirty="0" err="1"/>
              <a:t>hän</a:t>
            </a:r>
            <a:r>
              <a:rPr lang="en-GB" sz="1000" dirty="0"/>
              <a:t> </a:t>
            </a:r>
            <a:r>
              <a:rPr lang="en-GB" sz="1000" dirty="0" err="1"/>
              <a:t>tapaa</a:t>
            </a:r>
            <a:r>
              <a:rPr lang="en-GB" sz="1000" dirty="0"/>
              <a:t> </a:t>
            </a:r>
            <a:r>
              <a:rPr lang="en-GB" sz="1000" dirty="0" err="1"/>
              <a:t>ystävätoiminnan</a:t>
            </a:r>
            <a:r>
              <a:rPr lang="en-GB" sz="1000" dirty="0"/>
              <a:t> </a:t>
            </a:r>
            <a:r>
              <a:rPr lang="en-GB" sz="1000" dirty="0" err="1"/>
              <a:t>ulkopuolellakin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b="1" dirty="0"/>
          </a:p>
          <a:p>
            <a:pPr marL="228600" indent="-228600">
              <a:buFont typeface="+mj-lt"/>
              <a:buAutoNum type="arabicPeriod"/>
            </a:pPr>
            <a:r>
              <a:rPr lang="en-GB" sz="1000" b="1" dirty="0" err="1"/>
              <a:t>Välittömät</a:t>
            </a:r>
            <a:r>
              <a:rPr lang="en-GB" sz="1000" b="1" dirty="0"/>
              <a:t> </a:t>
            </a:r>
            <a:r>
              <a:rPr lang="en-GB" sz="1000" b="1" dirty="0" err="1"/>
              <a:t>tulokset</a:t>
            </a:r>
            <a:r>
              <a:rPr lang="en-GB" sz="1000" b="1" dirty="0"/>
              <a:t>: </a:t>
            </a:r>
            <a:r>
              <a:rPr lang="en-GB" sz="1000" b="1" dirty="0" err="1"/>
              <a:t>Kenen</a:t>
            </a:r>
            <a:r>
              <a:rPr lang="en-GB" sz="1000" b="1" dirty="0"/>
              <a:t> tai </a:t>
            </a:r>
            <a:r>
              <a:rPr lang="en-GB" sz="1000" b="1" dirty="0" err="1"/>
              <a:t>minkä</a:t>
            </a:r>
            <a:r>
              <a:rPr lang="en-GB" sz="1000" b="1" dirty="0"/>
              <a:t> </a:t>
            </a:r>
            <a:r>
              <a:rPr lang="en-GB" sz="1000" b="1" dirty="0" err="1"/>
              <a:t>täytyy</a:t>
            </a:r>
            <a:r>
              <a:rPr lang="en-GB" sz="1000" b="1" dirty="0"/>
              <a:t> </a:t>
            </a:r>
            <a:r>
              <a:rPr lang="en-GB" sz="1000" b="1" dirty="0" err="1"/>
              <a:t>altistua</a:t>
            </a:r>
            <a:r>
              <a:rPr lang="en-GB" sz="1000" b="1" dirty="0"/>
              <a:t> </a:t>
            </a:r>
            <a:r>
              <a:rPr lang="en-GB" sz="1000" b="1" dirty="0" err="1"/>
              <a:t>muutokselle</a:t>
            </a:r>
            <a:r>
              <a:rPr lang="en-GB" sz="1000" b="1" dirty="0"/>
              <a:t> ja </a:t>
            </a:r>
            <a:r>
              <a:rPr lang="en-GB" sz="1000" b="1" dirty="0" err="1"/>
              <a:t>millä</a:t>
            </a:r>
            <a:r>
              <a:rPr lang="en-GB" sz="1000" b="1" dirty="0"/>
              <a:t> </a:t>
            </a:r>
            <a:r>
              <a:rPr lang="en-GB" sz="1000" b="1" dirty="0" err="1"/>
              <a:t>tavalla</a:t>
            </a:r>
            <a:r>
              <a:rPr lang="en-GB" sz="1000" b="1" dirty="0"/>
              <a:t>?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palveluna</a:t>
            </a:r>
            <a:r>
              <a:rPr lang="en-GB" sz="1000" dirty="0"/>
              <a:t> </a:t>
            </a:r>
            <a:r>
              <a:rPr lang="en-GB" sz="1000" dirty="0" err="1"/>
              <a:t>järjestettyyn</a:t>
            </a:r>
            <a:r>
              <a:rPr lang="en-GB" sz="1000" dirty="0"/>
              <a:t> </a:t>
            </a:r>
            <a:r>
              <a:rPr lang="en-GB" sz="1000" dirty="0" err="1"/>
              <a:t>ystävätoimintaan</a:t>
            </a:r>
            <a:r>
              <a:rPr lang="en-GB" sz="1000" dirty="0"/>
              <a:t> </a:t>
            </a:r>
            <a:r>
              <a:rPr lang="en-GB" sz="1000" dirty="0" err="1"/>
              <a:t>osallistuu</a:t>
            </a:r>
            <a:r>
              <a:rPr lang="en-GB" sz="1000" dirty="0"/>
              <a:t> </a:t>
            </a:r>
            <a:r>
              <a:rPr lang="en-GB" sz="1000" dirty="0" err="1"/>
              <a:t>yksinäisiä</a:t>
            </a:r>
            <a:r>
              <a:rPr lang="en-GB" sz="1000" dirty="0"/>
              <a:t> </a:t>
            </a:r>
            <a:r>
              <a:rPr lang="en-GB" sz="1000" dirty="0" err="1"/>
              <a:t>iäkkäitä</a:t>
            </a:r>
            <a:r>
              <a:rPr lang="en-GB" sz="1000" dirty="0"/>
              <a:t> </a:t>
            </a:r>
            <a:r>
              <a:rPr lang="en-GB" sz="1000" dirty="0" err="1"/>
              <a:t>henkilöitä</a:t>
            </a:r>
            <a:r>
              <a:rPr lang="en-GB" sz="1000" dirty="0"/>
              <a:t>, </a:t>
            </a:r>
            <a:r>
              <a:rPr lang="en-GB" sz="1000" dirty="0" err="1"/>
              <a:t>jotka</a:t>
            </a:r>
            <a:r>
              <a:rPr lang="en-GB" sz="1000" dirty="0"/>
              <a:t> </a:t>
            </a:r>
            <a:r>
              <a:rPr lang="en-GB" sz="1000" dirty="0" err="1"/>
              <a:t>päätyvät</a:t>
            </a:r>
            <a:r>
              <a:rPr lang="en-GB" sz="1000" dirty="0"/>
              <a:t> </a:t>
            </a:r>
            <a:r>
              <a:rPr lang="en-GB" sz="1000" dirty="0" err="1"/>
              <a:t>juttelemaan</a:t>
            </a:r>
            <a:r>
              <a:rPr lang="en-GB" sz="1000" dirty="0"/>
              <a:t> </a:t>
            </a:r>
            <a:r>
              <a:rPr lang="en-GB" sz="1000" dirty="0" err="1"/>
              <a:t>keskenään</a:t>
            </a:r>
            <a:r>
              <a:rPr lang="en-GB" sz="1000" dirty="0"/>
              <a:t>. </a:t>
            </a:r>
            <a:r>
              <a:rPr lang="en-GB" sz="1000" dirty="0" err="1"/>
              <a:t>Tilaisuuteen</a:t>
            </a:r>
            <a:r>
              <a:rPr lang="en-GB" sz="1000" dirty="0"/>
              <a:t> </a:t>
            </a:r>
            <a:r>
              <a:rPr lang="en-GB" sz="1000" dirty="0" err="1"/>
              <a:t>osallistuu</a:t>
            </a:r>
            <a:r>
              <a:rPr lang="en-GB" sz="1000" dirty="0"/>
              <a:t> </a:t>
            </a:r>
            <a:r>
              <a:rPr lang="en-GB" sz="1000" dirty="0" err="1"/>
              <a:t>yli</a:t>
            </a:r>
            <a:r>
              <a:rPr lang="en-GB" sz="1000" dirty="0"/>
              <a:t> </a:t>
            </a:r>
            <a:r>
              <a:rPr lang="en-GB" sz="1000" dirty="0" err="1"/>
              <a:t>puolet</a:t>
            </a:r>
            <a:r>
              <a:rPr lang="en-GB" sz="1000" dirty="0"/>
              <a:t> </a:t>
            </a:r>
            <a:r>
              <a:rPr lang="en-GB" sz="1000" dirty="0" err="1"/>
              <a:t>alueen</a:t>
            </a:r>
            <a:r>
              <a:rPr lang="en-GB" sz="1000" dirty="0"/>
              <a:t> </a:t>
            </a:r>
            <a:r>
              <a:rPr lang="en-GB" sz="1000" dirty="0" err="1"/>
              <a:t>yksinäisistä</a:t>
            </a:r>
            <a:r>
              <a:rPr lang="en-GB" sz="1000" dirty="0"/>
              <a:t> </a:t>
            </a:r>
            <a:r>
              <a:rPr lang="en-GB" sz="1000" dirty="0" err="1"/>
              <a:t>iäkkäistä</a:t>
            </a:r>
            <a:r>
              <a:rPr lang="en-GB" sz="1000" dirty="0"/>
              <a:t> </a:t>
            </a:r>
            <a:r>
              <a:rPr lang="en-GB" sz="1000" dirty="0" err="1"/>
              <a:t>henkilöistä</a:t>
            </a:r>
            <a:r>
              <a:rPr lang="en-GB" sz="1000" dirty="0"/>
              <a:t> (x </a:t>
            </a:r>
            <a:r>
              <a:rPr lang="en-GB" sz="1000" dirty="0" err="1"/>
              <a:t>kpl</a:t>
            </a:r>
            <a:r>
              <a:rPr lang="en-GB" sz="1000" dirty="0"/>
              <a:t>).</a:t>
            </a:r>
          </a:p>
          <a:p>
            <a:pPr marL="228600" indent="-228600">
              <a:buFont typeface="+mj-lt"/>
              <a:buAutoNum type="arabicPeriod"/>
            </a:pPr>
            <a:endParaRPr lang="en-GB" sz="1000" b="1" dirty="0"/>
          </a:p>
          <a:p>
            <a:pPr marL="228600" indent="-228600">
              <a:buFont typeface="+mj-lt"/>
              <a:buAutoNum type="arabicPeriod"/>
            </a:pPr>
            <a:r>
              <a:rPr lang="en-GB" sz="1000" b="1" dirty="0" err="1"/>
              <a:t>Tuotokset</a:t>
            </a:r>
            <a:r>
              <a:rPr lang="en-GB" sz="1000" dirty="0"/>
              <a:t>: </a:t>
            </a:r>
            <a:r>
              <a:rPr lang="en-GB" sz="1000" b="1" dirty="0" err="1"/>
              <a:t>Mitä</a:t>
            </a:r>
            <a:r>
              <a:rPr lang="en-GB" sz="1000" b="1" dirty="0"/>
              <a:t> </a:t>
            </a:r>
            <a:r>
              <a:rPr lang="en-GB" sz="1000" b="1" dirty="0" err="1"/>
              <a:t>meidän</a:t>
            </a:r>
            <a:r>
              <a:rPr lang="en-GB" sz="1000" b="1" dirty="0"/>
              <a:t> </a:t>
            </a:r>
            <a:r>
              <a:rPr lang="en-GB" sz="1000" b="1" dirty="0" err="1"/>
              <a:t>tulee</a:t>
            </a:r>
            <a:r>
              <a:rPr lang="en-GB" sz="1000" b="1" dirty="0"/>
              <a:t> </a:t>
            </a:r>
            <a:r>
              <a:rPr lang="en-GB" sz="1000" b="1" dirty="0" err="1"/>
              <a:t>tarjota</a:t>
            </a:r>
            <a:r>
              <a:rPr lang="en-GB" sz="1000" b="1" dirty="0"/>
              <a:t>, </a:t>
            </a:r>
            <a:r>
              <a:rPr lang="en-GB" sz="1000" b="1" dirty="0" err="1"/>
              <a:t>että</a:t>
            </a:r>
            <a:r>
              <a:rPr lang="en-GB" sz="1000" b="1" dirty="0"/>
              <a:t> </a:t>
            </a:r>
            <a:r>
              <a:rPr lang="en-GB" sz="1000" b="1" dirty="0" err="1"/>
              <a:t>muutos</a:t>
            </a:r>
            <a:r>
              <a:rPr lang="en-GB" sz="1000" b="1" dirty="0"/>
              <a:t> </a:t>
            </a:r>
            <a:r>
              <a:rPr lang="en-GB" sz="1000" b="1" dirty="0" err="1"/>
              <a:t>olisi</a:t>
            </a:r>
            <a:r>
              <a:rPr lang="en-GB" sz="1000" b="1" dirty="0"/>
              <a:t> </a:t>
            </a:r>
            <a:r>
              <a:rPr lang="en-GB" sz="1000" b="1" dirty="0" err="1"/>
              <a:t>mahdollinen</a:t>
            </a:r>
            <a:r>
              <a:rPr lang="en-GB" sz="1000" b="1" dirty="0"/>
              <a:t>?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yksinäisille</a:t>
            </a:r>
            <a:r>
              <a:rPr lang="en-GB" sz="1000" dirty="0"/>
              <a:t> </a:t>
            </a:r>
            <a:r>
              <a:rPr lang="en-GB" sz="1000" dirty="0" err="1"/>
              <a:t>iäkkäille</a:t>
            </a:r>
            <a:r>
              <a:rPr lang="en-GB" sz="1000" dirty="0"/>
              <a:t> </a:t>
            </a:r>
            <a:r>
              <a:rPr lang="en-GB" sz="1000" dirty="0" err="1"/>
              <a:t>henkilöille</a:t>
            </a:r>
            <a:r>
              <a:rPr lang="en-GB" sz="1000" dirty="0"/>
              <a:t> </a:t>
            </a:r>
            <a:r>
              <a:rPr lang="en-GB" sz="1000" dirty="0" err="1"/>
              <a:t>järjestetään</a:t>
            </a:r>
            <a:r>
              <a:rPr lang="en-GB" sz="1000" dirty="0"/>
              <a:t> </a:t>
            </a:r>
            <a:r>
              <a:rPr lang="en-GB" sz="1000" dirty="0" err="1"/>
              <a:t>ystävätoimintaa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puoliohjelmallisia</a:t>
            </a:r>
            <a:r>
              <a:rPr lang="en-GB" sz="1000" dirty="0"/>
              <a:t> </a:t>
            </a:r>
            <a:r>
              <a:rPr lang="en-GB" sz="1000" dirty="0" err="1"/>
              <a:t>tapaamisia</a:t>
            </a:r>
            <a:r>
              <a:rPr lang="en-GB" sz="1000" dirty="0"/>
              <a:t>, </a:t>
            </a:r>
            <a:r>
              <a:rPr lang="en-GB" sz="1000" dirty="0" err="1"/>
              <a:t>joissa</a:t>
            </a:r>
            <a:r>
              <a:rPr lang="en-GB" sz="1000" dirty="0"/>
              <a:t> </a:t>
            </a:r>
            <a:r>
              <a:rPr lang="en-GB" sz="1000" dirty="0" err="1"/>
              <a:t>tuetaan</a:t>
            </a:r>
            <a:r>
              <a:rPr lang="en-GB" sz="1000" dirty="0"/>
              <a:t> </a:t>
            </a:r>
            <a:r>
              <a:rPr lang="en-GB" sz="1000" dirty="0" err="1"/>
              <a:t>ihmisten</a:t>
            </a:r>
            <a:r>
              <a:rPr lang="en-GB" sz="1000" dirty="0"/>
              <a:t> </a:t>
            </a:r>
            <a:r>
              <a:rPr lang="en-GB" sz="1000" dirty="0" err="1"/>
              <a:t>tutustumista</a:t>
            </a:r>
            <a:r>
              <a:rPr lang="en-GB" sz="1000" dirty="0"/>
              <a:t> </a:t>
            </a:r>
            <a:r>
              <a:rPr lang="en-GB" sz="1000" dirty="0" err="1"/>
              <a:t>toisiinsa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b="1" dirty="0"/>
          </a:p>
          <a:p>
            <a:pPr marL="228600" indent="-228600">
              <a:buFont typeface="+mj-lt"/>
              <a:buAutoNum type="arabicPeriod"/>
            </a:pPr>
            <a:r>
              <a:rPr lang="en-GB" sz="1000" b="1" dirty="0" err="1"/>
              <a:t>Toiminta</a:t>
            </a:r>
            <a:r>
              <a:rPr lang="en-GB" sz="1000" b="1" dirty="0"/>
              <a:t>: Kuinka me </a:t>
            </a:r>
            <a:r>
              <a:rPr lang="en-GB" sz="1000" b="1" dirty="0" err="1"/>
              <a:t>tuotamme</a:t>
            </a:r>
            <a:r>
              <a:rPr lang="en-GB" sz="1000" b="1" dirty="0"/>
              <a:t> </a:t>
            </a:r>
            <a:r>
              <a:rPr lang="en-GB" sz="1000" b="1" dirty="0" err="1"/>
              <a:t>sen</a:t>
            </a:r>
            <a:r>
              <a:rPr lang="en-GB" sz="1000" b="1" dirty="0"/>
              <a:t>, </a:t>
            </a:r>
            <a:r>
              <a:rPr lang="en-GB" sz="1000" b="1" dirty="0" err="1"/>
              <a:t>mitä</a:t>
            </a:r>
            <a:r>
              <a:rPr lang="en-GB" sz="1000" b="1" dirty="0"/>
              <a:t> </a:t>
            </a:r>
            <a:r>
              <a:rPr lang="en-GB" sz="1000" b="1" dirty="0" err="1"/>
              <a:t>tarvitaan</a:t>
            </a:r>
            <a:r>
              <a:rPr lang="en-GB" sz="1000" b="1" dirty="0"/>
              <a:t>?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alueyhdistyksessä</a:t>
            </a:r>
            <a:r>
              <a:rPr lang="en-GB" sz="1000" dirty="0"/>
              <a:t> </a:t>
            </a:r>
            <a:r>
              <a:rPr lang="en-GB" sz="1000" dirty="0" err="1"/>
              <a:t>perehdytään</a:t>
            </a:r>
            <a:r>
              <a:rPr lang="en-GB" sz="1000" dirty="0"/>
              <a:t> </a:t>
            </a:r>
            <a:r>
              <a:rPr lang="en-GB" sz="1000" dirty="0" err="1"/>
              <a:t>kattojärjestön</a:t>
            </a:r>
            <a:r>
              <a:rPr lang="en-GB" sz="1000" dirty="0"/>
              <a:t> </a:t>
            </a:r>
            <a:r>
              <a:rPr lang="en-GB" sz="1000" dirty="0" err="1"/>
              <a:t>suunnittelemaan</a:t>
            </a:r>
            <a:r>
              <a:rPr lang="en-GB" sz="1000" dirty="0"/>
              <a:t> </a:t>
            </a:r>
            <a:r>
              <a:rPr lang="en-GB" sz="1000" dirty="0" err="1"/>
              <a:t>vaikuttavaksi</a:t>
            </a:r>
            <a:r>
              <a:rPr lang="en-GB" sz="1000" dirty="0"/>
              <a:t> </a:t>
            </a:r>
            <a:r>
              <a:rPr lang="en-GB" sz="1000" dirty="0" err="1"/>
              <a:t>todettuun</a:t>
            </a:r>
            <a:r>
              <a:rPr lang="en-GB" sz="1000" dirty="0"/>
              <a:t> </a:t>
            </a:r>
            <a:r>
              <a:rPr lang="en-GB" sz="1000" dirty="0" err="1"/>
              <a:t>konseptiin</a:t>
            </a:r>
            <a:r>
              <a:rPr lang="en-GB" sz="1000" dirty="0"/>
              <a:t> </a:t>
            </a:r>
            <a:r>
              <a:rPr lang="en-GB" sz="1000" dirty="0" err="1"/>
              <a:t>yksinäisille</a:t>
            </a:r>
            <a:r>
              <a:rPr lang="en-GB" sz="1000" dirty="0"/>
              <a:t> </a:t>
            </a:r>
            <a:r>
              <a:rPr lang="en-GB" sz="1000" dirty="0" err="1"/>
              <a:t>iäkkäille</a:t>
            </a:r>
            <a:r>
              <a:rPr lang="en-GB" sz="1000" dirty="0"/>
              <a:t> </a:t>
            </a:r>
            <a:r>
              <a:rPr lang="en-GB" sz="1000" dirty="0" err="1"/>
              <a:t>henkilöille</a:t>
            </a:r>
            <a:r>
              <a:rPr lang="en-GB" sz="1000" dirty="0"/>
              <a:t> </a:t>
            </a:r>
            <a:r>
              <a:rPr lang="en-GB" sz="1000" dirty="0" err="1"/>
              <a:t>järjestettävästä</a:t>
            </a:r>
            <a:r>
              <a:rPr lang="en-GB" sz="1000" dirty="0"/>
              <a:t> </a:t>
            </a:r>
            <a:r>
              <a:rPr lang="en-GB" sz="1000" dirty="0" err="1"/>
              <a:t>ystävätoiminnasta</a:t>
            </a:r>
            <a:r>
              <a:rPr lang="en-GB" sz="1000" dirty="0"/>
              <a:t>, </a:t>
            </a:r>
            <a:r>
              <a:rPr lang="en-GB" sz="1000" dirty="0" err="1"/>
              <a:t>rekytoidaan</a:t>
            </a:r>
            <a:r>
              <a:rPr lang="en-GB" sz="1000" dirty="0"/>
              <a:t> </a:t>
            </a:r>
            <a:r>
              <a:rPr lang="en-GB" sz="1000" dirty="0" err="1"/>
              <a:t>vapaaehtoiset</a:t>
            </a:r>
            <a:r>
              <a:rPr lang="en-GB" sz="1000" dirty="0"/>
              <a:t>, </a:t>
            </a:r>
            <a:r>
              <a:rPr lang="en-GB" sz="1000" dirty="0" err="1"/>
              <a:t>varataan</a:t>
            </a:r>
            <a:r>
              <a:rPr lang="en-GB" sz="1000" dirty="0"/>
              <a:t> </a:t>
            </a:r>
            <a:r>
              <a:rPr lang="en-GB" sz="1000" dirty="0" err="1"/>
              <a:t>tilat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tiedotetaan</a:t>
            </a:r>
            <a:r>
              <a:rPr lang="en-GB" sz="1000" dirty="0"/>
              <a:t> </a:t>
            </a:r>
            <a:r>
              <a:rPr lang="en-GB" sz="1000" dirty="0" err="1"/>
              <a:t>toiminnasta</a:t>
            </a:r>
            <a:r>
              <a:rPr lang="en-GB" sz="1000" dirty="0"/>
              <a:t> </a:t>
            </a:r>
            <a:r>
              <a:rPr lang="en-GB" sz="1000" dirty="0" err="1"/>
              <a:t>kauppojen</a:t>
            </a:r>
            <a:r>
              <a:rPr lang="en-GB" sz="1000" dirty="0"/>
              <a:t> </a:t>
            </a:r>
            <a:r>
              <a:rPr lang="en-GB" sz="1000" dirty="0" err="1"/>
              <a:t>ilmoitustauluilla</a:t>
            </a:r>
            <a:r>
              <a:rPr lang="en-GB" sz="1000" dirty="0"/>
              <a:t>.</a:t>
            </a:r>
          </a:p>
          <a:p>
            <a:pPr marL="228600" indent="-228600">
              <a:buFont typeface="+mj-lt"/>
              <a:buAutoNum type="arabicPeriod"/>
            </a:pPr>
            <a:endParaRPr lang="en-GB" sz="1000" b="1" dirty="0"/>
          </a:p>
          <a:p>
            <a:pPr marL="228600" indent="-228600">
              <a:buFont typeface="+mj-lt"/>
              <a:buAutoNum type="arabicPeriod"/>
            </a:pPr>
            <a:r>
              <a:rPr lang="en-GB" sz="1000" b="1" dirty="0" err="1"/>
              <a:t>Resurssit</a:t>
            </a:r>
            <a:r>
              <a:rPr lang="en-GB" sz="1000" b="1" dirty="0"/>
              <a:t>: </a:t>
            </a:r>
            <a:r>
              <a:rPr lang="en-GB" sz="1000" b="1" dirty="0" err="1"/>
              <a:t>Millaisia</a:t>
            </a:r>
            <a:r>
              <a:rPr lang="en-GB" sz="1000" b="1" dirty="0"/>
              <a:t> </a:t>
            </a:r>
            <a:r>
              <a:rPr lang="en-GB" sz="1000" b="1" dirty="0" err="1"/>
              <a:t>resursseja</a:t>
            </a:r>
            <a:r>
              <a:rPr lang="en-GB" sz="1000" b="1" dirty="0"/>
              <a:t> me </a:t>
            </a:r>
            <a:r>
              <a:rPr lang="en-GB" sz="1000" b="1" dirty="0" err="1"/>
              <a:t>tarvitsemme</a:t>
            </a:r>
            <a:r>
              <a:rPr lang="en-GB" sz="1000" b="1" dirty="0"/>
              <a:t> </a:t>
            </a:r>
            <a:r>
              <a:rPr lang="en-GB" sz="1000" b="1" dirty="0" err="1"/>
              <a:t>tuottaaksemme</a:t>
            </a:r>
            <a:r>
              <a:rPr lang="en-GB" sz="1000" b="1" dirty="0"/>
              <a:t> </a:t>
            </a:r>
            <a:r>
              <a:rPr lang="en-GB" sz="1000" b="1" dirty="0" err="1"/>
              <a:t>mitä</a:t>
            </a:r>
            <a:r>
              <a:rPr lang="en-GB" sz="1000" b="1" dirty="0"/>
              <a:t> </a:t>
            </a:r>
            <a:r>
              <a:rPr lang="en-GB" sz="1000" b="1" dirty="0" err="1"/>
              <a:t>tarvitaan</a:t>
            </a:r>
            <a:r>
              <a:rPr lang="en-GB" sz="1000" b="1" dirty="0"/>
              <a:t>?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ystävätoiminnan</a:t>
            </a:r>
            <a:r>
              <a:rPr lang="en-GB" sz="1000" dirty="0"/>
              <a:t> </a:t>
            </a:r>
            <a:r>
              <a:rPr lang="en-GB" sz="1000" dirty="0" err="1"/>
              <a:t>järjestämisen</a:t>
            </a:r>
            <a:r>
              <a:rPr lang="en-GB" sz="1000" dirty="0"/>
              <a:t> </a:t>
            </a:r>
            <a:r>
              <a:rPr lang="en-GB" sz="1000" dirty="0" err="1"/>
              <a:t>edellyttämä</a:t>
            </a:r>
            <a:r>
              <a:rPr lang="en-GB" sz="1000" dirty="0"/>
              <a:t> </a:t>
            </a:r>
            <a:r>
              <a:rPr lang="en-GB" sz="1000" dirty="0" err="1"/>
              <a:t>osaaminen</a:t>
            </a:r>
            <a:r>
              <a:rPr lang="en-GB" sz="1000" dirty="0"/>
              <a:t>, </a:t>
            </a:r>
            <a:r>
              <a:rPr lang="en-GB" sz="1000" dirty="0" err="1"/>
              <a:t>työpanos</a:t>
            </a:r>
            <a:r>
              <a:rPr lang="en-GB" sz="1000" dirty="0"/>
              <a:t>, </a:t>
            </a:r>
            <a:r>
              <a:rPr lang="en-GB" sz="1000" dirty="0" err="1"/>
              <a:t>työvälineet</a:t>
            </a:r>
            <a:r>
              <a:rPr lang="en-GB" sz="1000" dirty="0"/>
              <a:t>, </a:t>
            </a:r>
            <a:r>
              <a:rPr lang="en-GB" sz="1000" dirty="0" err="1"/>
              <a:t>materiaalit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toimintapaikka</a:t>
            </a:r>
            <a:r>
              <a:rPr lang="en-GB" sz="10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6696A1-C5D7-CA4E-AFC0-748C36CDB168}"/>
              </a:ext>
            </a:extLst>
          </p:cNvPr>
          <p:cNvSpPr txBox="1"/>
          <p:nvPr/>
        </p:nvSpPr>
        <p:spPr>
          <a:xfrm>
            <a:off x="8725764" y="641564"/>
            <a:ext cx="3010608" cy="52322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/>
              <a:t>Vinkkejä</a:t>
            </a:r>
            <a:endParaRPr lang="en-GB" sz="1000" b="1" dirty="0"/>
          </a:p>
          <a:p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Osa</a:t>
            </a:r>
            <a:r>
              <a:rPr lang="en-GB" sz="1000" dirty="0"/>
              <a:t> </a:t>
            </a:r>
            <a:r>
              <a:rPr lang="en-GB" sz="1000" dirty="0" err="1"/>
              <a:t>henkilöistä</a:t>
            </a:r>
            <a:r>
              <a:rPr lang="en-GB" sz="1000" dirty="0"/>
              <a:t> </a:t>
            </a:r>
            <a:r>
              <a:rPr lang="en-GB" sz="1000" dirty="0" err="1"/>
              <a:t>hahmottaa</a:t>
            </a:r>
            <a:r>
              <a:rPr lang="en-GB" sz="1000" dirty="0"/>
              <a:t> </a:t>
            </a:r>
            <a:r>
              <a:rPr lang="en-GB" sz="1000" dirty="0" err="1"/>
              <a:t>vaikutusketjun</a:t>
            </a:r>
            <a:r>
              <a:rPr lang="en-GB" sz="1000" dirty="0"/>
              <a:t> </a:t>
            </a:r>
            <a:r>
              <a:rPr lang="en-GB" sz="1000" dirty="0" err="1"/>
              <a:t>helpommin</a:t>
            </a:r>
            <a:r>
              <a:rPr lang="en-GB" sz="1000" dirty="0"/>
              <a:t> </a:t>
            </a:r>
            <a:r>
              <a:rPr lang="en-GB" sz="1000" dirty="0" err="1"/>
              <a:t>vaikutuksista</a:t>
            </a:r>
            <a:r>
              <a:rPr lang="en-GB" sz="1000" dirty="0"/>
              <a:t> </a:t>
            </a:r>
            <a:r>
              <a:rPr lang="en-GB" sz="1000" dirty="0" err="1"/>
              <a:t>käsin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osa</a:t>
            </a:r>
            <a:r>
              <a:rPr lang="en-GB" sz="1000" dirty="0"/>
              <a:t> </a:t>
            </a:r>
            <a:r>
              <a:rPr lang="en-GB" sz="1000" dirty="0" err="1"/>
              <a:t>resursseista</a:t>
            </a:r>
            <a:r>
              <a:rPr lang="en-GB" sz="1000" dirty="0"/>
              <a:t> </a:t>
            </a:r>
            <a:r>
              <a:rPr lang="en-GB" sz="1000" dirty="0" err="1"/>
              <a:t>käsin</a:t>
            </a:r>
            <a:r>
              <a:rPr lang="en-GB" sz="1000" dirty="0"/>
              <a:t>. </a:t>
            </a:r>
            <a:r>
              <a:rPr lang="en-GB" sz="1000" dirty="0" err="1"/>
              <a:t>Käytännössä</a:t>
            </a:r>
            <a:r>
              <a:rPr lang="en-GB" sz="1000" dirty="0"/>
              <a:t> </a:t>
            </a:r>
            <a:r>
              <a:rPr lang="en-GB" sz="1000" dirty="0" err="1"/>
              <a:t>ketjun</a:t>
            </a:r>
            <a:r>
              <a:rPr lang="en-GB" sz="1000" dirty="0"/>
              <a:t> </a:t>
            </a:r>
            <a:r>
              <a:rPr lang="en-GB" sz="1000" dirty="0" err="1"/>
              <a:t>kuvaaminen</a:t>
            </a:r>
            <a:r>
              <a:rPr lang="en-GB" sz="1000" dirty="0"/>
              <a:t> on </a:t>
            </a:r>
            <a:r>
              <a:rPr lang="en-GB" sz="1000" dirty="0" err="1"/>
              <a:t>usein</a:t>
            </a:r>
            <a:r>
              <a:rPr lang="en-GB" sz="1000" dirty="0"/>
              <a:t> </a:t>
            </a:r>
            <a:r>
              <a:rPr lang="en-GB" sz="1000" dirty="0" err="1"/>
              <a:t>iteratiivista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toistoon</a:t>
            </a:r>
            <a:r>
              <a:rPr lang="en-GB" sz="1000" dirty="0"/>
              <a:t> </a:t>
            </a:r>
            <a:r>
              <a:rPr lang="en-GB" sz="1000" dirty="0" err="1"/>
              <a:t>perustuvaa</a:t>
            </a:r>
            <a:r>
              <a:rPr lang="en-GB" sz="1000" dirty="0"/>
              <a:t> </a:t>
            </a:r>
            <a:r>
              <a:rPr lang="en-GB" sz="1000" dirty="0" err="1"/>
              <a:t>työtä</a:t>
            </a:r>
            <a:r>
              <a:rPr lang="en-GB" sz="1000" dirty="0"/>
              <a:t> ja </a:t>
            </a:r>
            <a:r>
              <a:rPr lang="en-GB" sz="1000" dirty="0" err="1"/>
              <a:t>kulkemista</a:t>
            </a:r>
            <a:r>
              <a:rPr lang="en-GB" sz="1000" dirty="0"/>
              <a:t> </a:t>
            </a:r>
            <a:r>
              <a:rPr lang="en-GB" sz="1000" dirty="0" err="1"/>
              <a:t>edestakaisin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Karkeasti</a:t>
            </a:r>
            <a:r>
              <a:rPr lang="en-GB" sz="1000" dirty="0"/>
              <a:t> </a:t>
            </a:r>
            <a:r>
              <a:rPr lang="en-GB" sz="1000" dirty="0" err="1"/>
              <a:t>voidaan</a:t>
            </a:r>
            <a:r>
              <a:rPr lang="en-GB" sz="1000" dirty="0"/>
              <a:t> </a:t>
            </a:r>
            <a:r>
              <a:rPr lang="en-GB" sz="1000" dirty="0" err="1"/>
              <a:t>jakaa</a:t>
            </a:r>
            <a:r>
              <a:rPr lang="en-GB" sz="1000" dirty="0"/>
              <a:t>, </a:t>
            </a:r>
            <a:r>
              <a:rPr lang="en-GB" sz="1000" dirty="0" err="1"/>
              <a:t>että</a:t>
            </a:r>
            <a:r>
              <a:rPr lang="en-GB" sz="1000" dirty="0"/>
              <a:t> </a:t>
            </a:r>
            <a:r>
              <a:rPr lang="en-GB" sz="1000" dirty="0" err="1"/>
              <a:t>resurssit</a:t>
            </a:r>
            <a:r>
              <a:rPr lang="en-GB" sz="1000" dirty="0"/>
              <a:t>, </a:t>
            </a:r>
            <a:r>
              <a:rPr lang="en-GB" sz="1000" dirty="0" err="1"/>
              <a:t>toiminta</a:t>
            </a:r>
            <a:r>
              <a:rPr lang="en-GB" sz="1000" dirty="0"/>
              <a:t> ja </a:t>
            </a:r>
            <a:r>
              <a:rPr lang="en-GB" sz="1000" dirty="0" err="1"/>
              <a:t>tuotokset</a:t>
            </a:r>
            <a:r>
              <a:rPr lang="en-GB" sz="1000" dirty="0"/>
              <a:t> </a:t>
            </a:r>
            <a:r>
              <a:rPr lang="en-GB" sz="1000" dirty="0" err="1"/>
              <a:t>kertovat</a:t>
            </a:r>
            <a:r>
              <a:rPr lang="en-GB" sz="1000" dirty="0"/>
              <a:t> ”</a:t>
            </a:r>
            <a:r>
              <a:rPr lang="en-GB" sz="1000" dirty="0" err="1"/>
              <a:t>mitä</a:t>
            </a:r>
            <a:r>
              <a:rPr lang="en-GB" sz="1000" dirty="0"/>
              <a:t> </a:t>
            </a:r>
            <a:r>
              <a:rPr lang="en-GB" sz="1000" dirty="0" err="1"/>
              <a:t>tehdään</a:t>
            </a:r>
            <a:r>
              <a:rPr lang="en-GB" sz="1000" dirty="0"/>
              <a:t>”, kun </a:t>
            </a:r>
            <a:r>
              <a:rPr lang="en-GB" sz="1000" dirty="0" err="1"/>
              <a:t>puolestaan</a:t>
            </a:r>
            <a:r>
              <a:rPr lang="en-GB" sz="1000" dirty="0"/>
              <a:t> </a:t>
            </a:r>
            <a:r>
              <a:rPr lang="en-GB" sz="1000" dirty="0" err="1"/>
              <a:t>välittömät</a:t>
            </a:r>
            <a:r>
              <a:rPr lang="en-GB" sz="1000" dirty="0"/>
              <a:t> </a:t>
            </a:r>
            <a:r>
              <a:rPr lang="en-GB" sz="1000" dirty="0" err="1"/>
              <a:t>tulokset</a:t>
            </a:r>
            <a:r>
              <a:rPr lang="en-GB" sz="1000" dirty="0"/>
              <a:t>, </a:t>
            </a:r>
            <a:r>
              <a:rPr lang="en-GB" sz="1000" dirty="0" err="1"/>
              <a:t>välittömät</a:t>
            </a:r>
            <a:r>
              <a:rPr lang="en-GB" sz="1000" dirty="0"/>
              <a:t> </a:t>
            </a:r>
            <a:r>
              <a:rPr lang="en-GB" sz="1000" dirty="0" err="1"/>
              <a:t>vaikutukset</a:t>
            </a:r>
            <a:r>
              <a:rPr lang="en-GB" sz="1000" dirty="0"/>
              <a:t> ja </a:t>
            </a:r>
            <a:r>
              <a:rPr lang="en-GB" sz="1000" dirty="0" err="1"/>
              <a:t>välilliset</a:t>
            </a:r>
            <a:r>
              <a:rPr lang="en-GB" sz="1000" dirty="0"/>
              <a:t> </a:t>
            </a:r>
            <a:r>
              <a:rPr lang="en-GB" sz="1000" dirty="0" err="1"/>
              <a:t>vaikutukset</a:t>
            </a:r>
            <a:r>
              <a:rPr lang="en-GB" sz="1000" dirty="0"/>
              <a:t> </a:t>
            </a:r>
            <a:r>
              <a:rPr lang="en-GB" sz="1000" dirty="0" err="1"/>
              <a:t>kertovat</a:t>
            </a:r>
            <a:r>
              <a:rPr lang="en-GB" sz="1000" dirty="0"/>
              <a:t> ”</a:t>
            </a:r>
            <a:r>
              <a:rPr lang="en-GB" sz="1000" dirty="0" err="1"/>
              <a:t>mitä</a:t>
            </a:r>
            <a:r>
              <a:rPr lang="en-GB" sz="1000" dirty="0"/>
              <a:t> </a:t>
            </a:r>
            <a:r>
              <a:rPr lang="en-GB" sz="1000" dirty="0" err="1"/>
              <a:t>siitä</a:t>
            </a:r>
            <a:r>
              <a:rPr lang="en-GB" sz="1000" dirty="0"/>
              <a:t> </a:t>
            </a:r>
            <a:r>
              <a:rPr lang="en-GB" sz="1000" dirty="0" err="1"/>
              <a:t>syntyy</a:t>
            </a:r>
            <a:r>
              <a:rPr lang="en-GB" sz="1000" dirty="0"/>
              <a:t>”.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Aluksi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olla </a:t>
            </a:r>
            <a:r>
              <a:rPr lang="en-GB" sz="1000" dirty="0" err="1"/>
              <a:t>haastavaa</a:t>
            </a:r>
            <a:r>
              <a:rPr lang="en-GB" sz="1000" dirty="0"/>
              <a:t> </a:t>
            </a:r>
            <a:r>
              <a:rPr lang="en-GB" sz="1000" dirty="0" err="1"/>
              <a:t>hahmottaa</a:t>
            </a:r>
            <a:r>
              <a:rPr lang="en-GB" sz="1000" dirty="0"/>
              <a:t>, </a:t>
            </a:r>
            <a:r>
              <a:rPr lang="en-GB" sz="1000" dirty="0" err="1"/>
              <a:t>kuinka</a:t>
            </a:r>
            <a:r>
              <a:rPr lang="en-GB" sz="1000" dirty="0"/>
              <a:t> </a:t>
            </a:r>
            <a:r>
              <a:rPr lang="en-GB" sz="1000" dirty="0" err="1"/>
              <a:t>laajasti</a:t>
            </a:r>
            <a:r>
              <a:rPr lang="en-GB" sz="1000" dirty="0"/>
              <a:t> </a:t>
            </a:r>
            <a:r>
              <a:rPr lang="en-GB" sz="1000" dirty="0" err="1"/>
              <a:t>erilaista</a:t>
            </a:r>
            <a:r>
              <a:rPr lang="en-GB" sz="1000" dirty="0"/>
              <a:t> </a:t>
            </a:r>
            <a:r>
              <a:rPr lang="en-GB" sz="1000" dirty="0" err="1"/>
              <a:t>toimintaa</a:t>
            </a:r>
            <a:r>
              <a:rPr lang="en-GB" sz="1000" dirty="0"/>
              <a:t> </a:t>
            </a:r>
            <a:r>
              <a:rPr lang="en-GB" sz="1000" dirty="0" err="1"/>
              <a:t>voidaan</a:t>
            </a:r>
            <a:r>
              <a:rPr lang="en-GB" sz="1000" dirty="0"/>
              <a:t> </a:t>
            </a:r>
            <a:r>
              <a:rPr lang="en-GB" sz="1000" dirty="0" err="1"/>
              <a:t>kuvata</a:t>
            </a:r>
            <a:r>
              <a:rPr lang="en-GB" sz="1000" dirty="0"/>
              <a:t> </a:t>
            </a:r>
            <a:r>
              <a:rPr lang="en-GB" sz="1000" dirty="0" err="1"/>
              <a:t>yhdessä</a:t>
            </a:r>
            <a:r>
              <a:rPr lang="en-GB" sz="1000" dirty="0"/>
              <a:t> </a:t>
            </a:r>
            <a:r>
              <a:rPr lang="en-GB" sz="1000" dirty="0" err="1"/>
              <a:t>vaikutusketjussa</a:t>
            </a:r>
            <a:r>
              <a:rPr lang="en-GB" sz="1000" dirty="0"/>
              <a:t>. </a:t>
            </a:r>
            <a:r>
              <a:rPr lang="en-GB" sz="1000" dirty="0" err="1"/>
              <a:t>Esimerkiksi</a:t>
            </a:r>
            <a:r>
              <a:rPr lang="en-GB" sz="1000" dirty="0"/>
              <a:t> </a:t>
            </a:r>
            <a:r>
              <a:rPr lang="en-GB" sz="1000" dirty="0" err="1"/>
              <a:t>paikallisten</a:t>
            </a:r>
            <a:r>
              <a:rPr lang="en-GB" sz="1000" dirty="0"/>
              <a:t> </a:t>
            </a:r>
            <a:r>
              <a:rPr lang="en-GB" sz="1000" dirty="0" err="1"/>
              <a:t>toimijoiden</a:t>
            </a:r>
            <a:r>
              <a:rPr lang="en-GB" sz="1000" dirty="0"/>
              <a:t> </a:t>
            </a:r>
            <a:r>
              <a:rPr lang="en-GB" sz="1000" dirty="0" err="1"/>
              <a:t>toimintaa</a:t>
            </a:r>
            <a:r>
              <a:rPr lang="en-GB" sz="1000" dirty="0"/>
              <a:t> </a:t>
            </a:r>
            <a:r>
              <a:rPr lang="en-GB" sz="1000" dirty="0" err="1"/>
              <a:t>tukeva</a:t>
            </a:r>
            <a:r>
              <a:rPr lang="en-GB" sz="1000" dirty="0"/>
              <a:t> </a:t>
            </a:r>
            <a:r>
              <a:rPr lang="en-GB" sz="1000" dirty="0" err="1"/>
              <a:t>järjestö</a:t>
            </a:r>
            <a:r>
              <a:rPr lang="en-GB" sz="1000" dirty="0"/>
              <a:t> tai </a:t>
            </a:r>
            <a:r>
              <a:rPr lang="en-GB" sz="1000" dirty="0" err="1"/>
              <a:t>liitto</a:t>
            </a:r>
            <a:r>
              <a:rPr lang="en-GB" sz="1000" dirty="0"/>
              <a:t> on </a:t>
            </a:r>
            <a:r>
              <a:rPr lang="en-GB" sz="1000" dirty="0" err="1"/>
              <a:t>usein</a:t>
            </a:r>
            <a:r>
              <a:rPr lang="en-GB" sz="1000" dirty="0"/>
              <a:t> </a:t>
            </a:r>
            <a:r>
              <a:rPr lang="en-GB" sz="1000" dirty="0" err="1"/>
              <a:t>välillisessä</a:t>
            </a:r>
            <a:r>
              <a:rPr lang="en-GB" sz="1000" dirty="0"/>
              <a:t> </a:t>
            </a:r>
            <a:r>
              <a:rPr lang="en-GB" sz="1000" dirty="0" err="1"/>
              <a:t>roolissa</a:t>
            </a:r>
            <a:r>
              <a:rPr lang="en-GB" sz="1000" dirty="0"/>
              <a:t> </a:t>
            </a:r>
            <a:r>
              <a:rPr lang="en-GB" sz="1000" dirty="0" err="1"/>
              <a:t>suhteessa</a:t>
            </a:r>
            <a:r>
              <a:rPr lang="en-GB" sz="1000" dirty="0"/>
              <a:t> </a:t>
            </a:r>
            <a:r>
              <a:rPr lang="en-GB" sz="1000" dirty="0" err="1"/>
              <a:t>viimekätiseen</a:t>
            </a:r>
            <a:r>
              <a:rPr lang="en-GB" sz="1000" dirty="0"/>
              <a:t> </a:t>
            </a:r>
            <a:r>
              <a:rPr lang="en-GB" sz="1000" dirty="0" err="1"/>
              <a:t>tarkoitukseen</a:t>
            </a:r>
            <a:r>
              <a:rPr lang="en-GB" sz="1000" dirty="0"/>
              <a:t>, </a:t>
            </a:r>
            <a:r>
              <a:rPr lang="en-GB" sz="1000" dirty="0" err="1"/>
              <a:t>johon</a:t>
            </a:r>
            <a:r>
              <a:rPr lang="en-GB" sz="1000" dirty="0"/>
              <a:t> </a:t>
            </a:r>
            <a:r>
              <a:rPr lang="en-GB" sz="1000" dirty="0" err="1"/>
              <a:t>toimenpiteillä</a:t>
            </a:r>
            <a:r>
              <a:rPr lang="en-GB" sz="1000" dirty="0"/>
              <a:t> </a:t>
            </a:r>
            <a:r>
              <a:rPr lang="en-GB" sz="1000" dirty="0" err="1"/>
              <a:t>pyritään</a:t>
            </a:r>
            <a:r>
              <a:rPr lang="en-GB" sz="1000" dirty="0"/>
              <a:t>. </a:t>
            </a:r>
            <a:r>
              <a:rPr lang="en-GB" sz="1000" dirty="0" err="1"/>
              <a:t>Tällöin</a:t>
            </a:r>
            <a:r>
              <a:rPr lang="en-GB" sz="1000" dirty="0"/>
              <a:t> </a:t>
            </a:r>
            <a:r>
              <a:rPr lang="en-GB" sz="1000" dirty="0" err="1"/>
              <a:t>oman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päämäärän</a:t>
            </a:r>
            <a:r>
              <a:rPr lang="en-GB" sz="1000" dirty="0"/>
              <a:t> </a:t>
            </a:r>
            <a:r>
              <a:rPr lang="en-GB" sz="1000" dirty="0" err="1"/>
              <a:t>kirkastaminen</a:t>
            </a:r>
            <a:r>
              <a:rPr lang="en-GB" sz="1000" dirty="0"/>
              <a:t> </a:t>
            </a:r>
            <a:r>
              <a:rPr lang="en-GB" sz="1000" dirty="0" err="1"/>
              <a:t>ilmiö</a:t>
            </a:r>
            <a:r>
              <a:rPr lang="en-GB" sz="1000" dirty="0"/>
              <a:t>-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verkostokartan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r>
              <a:rPr lang="en-GB" sz="1000" dirty="0"/>
              <a:t> on </a:t>
            </a:r>
            <a:r>
              <a:rPr lang="en-GB" sz="1000" dirty="0" err="1"/>
              <a:t>ensisijaisen</a:t>
            </a:r>
            <a:r>
              <a:rPr lang="en-GB" sz="1000" dirty="0"/>
              <a:t> </a:t>
            </a:r>
            <a:r>
              <a:rPr lang="en-GB" sz="1000" dirty="0" err="1"/>
              <a:t>tärkeää</a:t>
            </a:r>
            <a:r>
              <a:rPr lang="en-GB" sz="1000" dirty="0"/>
              <a:t> </a:t>
            </a:r>
            <a:r>
              <a:rPr lang="en-GB" sz="1000" dirty="0" err="1"/>
              <a:t>välittömien</a:t>
            </a:r>
            <a:r>
              <a:rPr lang="en-GB" sz="1000" dirty="0"/>
              <a:t> </a:t>
            </a:r>
            <a:r>
              <a:rPr lang="en-GB" sz="1000" dirty="0" err="1"/>
              <a:t>vaikutusten</a:t>
            </a:r>
            <a:r>
              <a:rPr lang="en-GB" sz="1000" dirty="0"/>
              <a:t> </a:t>
            </a:r>
            <a:r>
              <a:rPr lang="en-GB" sz="1000" dirty="0" err="1"/>
              <a:t>kuvaamiseksi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Kannattaa</a:t>
            </a:r>
            <a:r>
              <a:rPr lang="en-GB" sz="1000" dirty="0"/>
              <a:t> </a:t>
            </a:r>
            <a:r>
              <a:rPr lang="en-GB" sz="1000" dirty="0" err="1"/>
              <a:t>kutsua</a:t>
            </a:r>
            <a:r>
              <a:rPr lang="en-GB" sz="1000" dirty="0"/>
              <a:t> </a:t>
            </a:r>
            <a:r>
              <a:rPr lang="en-GB" sz="1000" dirty="0" err="1"/>
              <a:t>työhön</a:t>
            </a:r>
            <a:r>
              <a:rPr lang="en-GB" sz="1000" dirty="0"/>
              <a:t> </a:t>
            </a:r>
            <a:r>
              <a:rPr lang="en-GB" sz="1000" dirty="0" err="1"/>
              <a:t>mukaan</a:t>
            </a:r>
            <a:r>
              <a:rPr lang="en-GB" sz="1000" dirty="0"/>
              <a:t> </a:t>
            </a:r>
            <a:r>
              <a:rPr lang="en-GB" sz="1000" dirty="0" err="1"/>
              <a:t>omasta</a:t>
            </a:r>
            <a:r>
              <a:rPr lang="en-GB" sz="1000" dirty="0"/>
              <a:t> ja </a:t>
            </a:r>
            <a:r>
              <a:rPr lang="en-GB" sz="1000" dirty="0" err="1"/>
              <a:t>oman</a:t>
            </a:r>
            <a:r>
              <a:rPr lang="en-GB" sz="1000" dirty="0"/>
              <a:t> </a:t>
            </a:r>
            <a:r>
              <a:rPr lang="en-GB" sz="1000" dirty="0" err="1"/>
              <a:t>organisaation</a:t>
            </a:r>
            <a:r>
              <a:rPr lang="en-GB" sz="1000" dirty="0"/>
              <a:t> </a:t>
            </a:r>
            <a:r>
              <a:rPr lang="en-GB" sz="1000" dirty="0" err="1"/>
              <a:t>ulkopuolelta</a:t>
            </a:r>
            <a:r>
              <a:rPr lang="en-GB" sz="1000" dirty="0"/>
              <a:t> </a:t>
            </a:r>
            <a:r>
              <a:rPr lang="en-GB" sz="1000" dirty="0" err="1"/>
              <a:t>henkilöitä</a:t>
            </a:r>
            <a:r>
              <a:rPr lang="en-GB" sz="1000" dirty="0"/>
              <a:t>, </a:t>
            </a:r>
            <a:r>
              <a:rPr lang="en-GB" sz="1000" dirty="0" err="1"/>
              <a:t>joilla</a:t>
            </a:r>
            <a:r>
              <a:rPr lang="en-GB" sz="1000" dirty="0"/>
              <a:t> on </a:t>
            </a:r>
            <a:r>
              <a:rPr lang="en-GB" sz="1000" dirty="0" err="1"/>
              <a:t>ilmiöön</a:t>
            </a:r>
            <a:r>
              <a:rPr lang="en-GB" sz="1000" dirty="0"/>
              <a:t> </a:t>
            </a:r>
            <a:r>
              <a:rPr lang="en-GB" sz="1000" dirty="0" err="1"/>
              <a:t>liittyvää</a:t>
            </a:r>
            <a:r>
              <a:rPr lang="en-GB" sz="1000" dirty="0"/>
              <a:t> </a:t>
            </a:r>
            <a:r>
              <a:rPr lang="en-GB" sz="1000" dirty="0" err="1"/>
              <a:t>asiantuntemusta</a:t>
            </a:r>
            <a:r>
              <a:rPr lang="en-GB" sz="1000" dirty="0"/>
              <a:t>. </a:t>
            </a:r>
            <a:r>
              <a:rPr lang="en-GB" sz="1000" dirty="0" err="1"/>
              <a:t>Ylipäätään</a:t>
            </a:r>
            <a:r>
              <a:rPr lang="en-GB" sz="1000" dirty="0"/>
              <a:t> </a:t>
            </a:r>
            <a:r>
              <a:rPr lang="en-GB" sz="1000" dirty="0" err="1"/>
              <a:t>työtä</a:t>
            </a:r>
            <a:r>
              <a:rPr lang="en-GB" sz="1000" dirty="0"/>
              <a:t> </a:t>
            </a:r>
            <a:r>
              <a:rPr lang="en-GB" sz="1000" dirty="0" err="1"/>
              <a:t>kannattaa</a:t>
            </a:r>
            <a:r>
              <a:rPr lang="en-GB" sz="1000" dirty="0"/>
              <a:t> </a:t>
            </a:r>
            <a:r>
              <a:rPr lang="en-GB" sz="1000" dirty="0" err="1"/>
              <a:t>tehdä</a:t>
            </a:r>
            <a:r>
              <a:rPr lang="en-GB" sz="1000" dirty="0"/>
              <a:t> </a:t>
            </a:r>
            <a:r>
              <a:rPr lang="en-GB" sz="1000" dirty="0" err="1"/>
              <a:t>vuorovaikutuksellisesti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koota</a:t>
            </a:r>
            <a:r>
              <a:rPr lang="en-GB" sz="1000" dirty="0"/>
              <a:t> </a:t>
            </a:r>
            <a:r>
              <a:rPr lang="en-GB" sz="1000" dirty="0" err="1"/>
              <a:t>asiantuntijat</a:t>
            </a:r>
            <a:r>
              <a:rPr lang="en-GB" sz="1000" dirty="0"/>
              <a:t> </a:t>
            </a:r>
            <a:r>
              <a:rPr lang="en-GB" sz="1000" dirty="0" err="1"/>
              <a:t>fyysisen</a:t>
            </a:r>
            <a:r>
              <a:rPr lang="en-GB" sz="1000" dirty="0"/>
              <a:t> tai </a:t>
            </a:r>
            <a:r>
              <a:rPr lang="en-GB" sz="1000" dirty="0" err="1"/>
              <a:t>virtuaalisen</a:t>
            </a:r>
            <a:r>
              <a:rPr lang="en-GB" sz="1000" dirty="0"/>
              <a:t> </a:t>
            </a:r>
            <a:r>
              <a:rPr lang="en-GB" sz="1000" dirty="0" err="1"/>
              <a:t>valkotaulun</a:t>
            </a:r>
            <a:r>
              <a:rPr lang="en-GB" sz="1000" dirty="0"/>
              <a:t> </a:t>
            </a:r>
            <a:r>
              <a:rPr lang="en-GB" sz="1000" dirty="0" err="1"/>
              <a:t>ääreen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Ilmiö</a:t>
            </a:r>
            <a:r>
              <a:rPr lang="en-GB" sz="1000" dirty="0"/>
              <a:t>- ja </a:t>
            </a:r>
            <a:r>
              <a:rPr lang="en-GB" sz="1000" dirty="0" err="1"/>
              <a:t>verkostokartta</a:t>
            </a:r>
            <a:r>
              <a:rPr lang="en-GB" sz="1000" dirty="0"/>
              <a:t> </a:t>
            </a:r>
            <a:r>
              <a:rPr lang="en-GB" sz="1000" dirty="0" err="1"/>
              <a:t>sekä</a:t>
            </a:r>
            <a:r>
              <a:rPr lang="en-GB" sz="1000" dirty="0"/>
              <a:t> </a:t>
            </a:r>
            <a:r>
              <a:rPr lang="en-GB" sz="1000" dirty="0" err="1"/>
              <a:t>tämän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r>
              <a:rPr lang="en-GB" sz="1000" dirty="0"/>
              <a:t> </a:t>
            </a:r>
            <a:r>
              <a:rPr lang="en-GB" sz="1000" dirty="0" err="1"/>
              <a:t>tunnistettu</a:t>
            </a:r>
            <a:r>
              <a:rPr lang="en-GB" sz="1000" dirty="0"/>
              <a:t> </a:t>
            </a:r>
            <a:r>
              <a:rPr lang="en-GB" sz="1000" dirty="0" err="1"/>
              <a:t>päämäärä</a:t>
            </a:r>
            <a:r>
              <a:rPr lang="en-GB" sz="1000" dirty="0"/>
              <a:t> </a:t>
            </a:r>
            <a:r>
              <a:rPr lang="en-GB" sz="1000" dirty="0" err="1"/>
              <a:t>muodostaa</a:t>
            </a:r>
            <a:r>
              <a:rPr lang="en-GB" sz="1000" dirty="0"/>
              <a:t> </a:t>
            </a:r>
            <a:r>
              <a:rPr lang="en-GB" sz="1000" dirty="0" err="1"/>
              <a:t>hyvä</a:t>
            </a:r>
            <a:r>
              <a:rPr lang="en-GB" sz="1000" dirty="0"/>
              <a:t> </a:t>
            </a:r>
            <a:r>
              <a:rPr lang="en-GB" sz="1000" dirty="0" err="1"/>
              <a:t>pohan</a:t>
            </a:r>
            <a:r>
              <a:rPr lang="en-GB" sz="1000" dirty="0"/>
              <a:t> </a:t>
            </a:r>
            <a:r>
              <a:rPr lang="en-GB" sz="1000" dirty="0" err="1"/>
              <a:t>työskentelylle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C01C76-F381-4F4B-A776-0B66567F7B0E}"/>
              </a:ext>
            </a:extLst>
          </p:cNvPr>
          <p:cNvCxnSpPr/>
          <p:nvPr/>
        </p:nvCxnSpPr>
        <p:spPr>
          <a:xfrm>
            <a:off x="8447320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A47239-D292-7041-95AD-9858E627D179}"/>
              </a:ext>
            </a:extLst>
          </p:cNvPr>
          <p:cNvCxnSpPr/>
          <p:nvPr/>
        </p:nvCxnSpPr>
        <p:spPr>
          <a:xfrm>
            <a:off x="2802235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487526"/>
      </p:ext>
    </p:extLst>
  </p:cSld>
  <p:clrMapOvr>
    <a:masterClrMapping/>
  </p:clrMapOvr>
</p:sld>
</file>

<file path=ppt/theme/theme1.xml><?xml version="1.0" encoding="utf-8"?>
<a:theme xmlns:a="http://schemas.openxmlformats.org/drawingml/2006/main" name="VM2021 teema">
  <a:themeElements>
    <a:clrScheme name="Valtionavustukset20210507">
      <a:dk1>
        <a:srgbClr val="000000"/>
      </a:dk1>
      <a:lt1>
        <a:srgbClr val="FFFFFF"/>
      </a:lt1>
      <a:dk2>
        <a:srgbClr val="3659BD"/>
      </a:dk2>
      <a:lt2>
        <a:srgbClr val="FFFFFF"/>
      </a:lt2>
      <a:accent1>
        <a:srgbClr val="365ABD"/>
      </a:accent1>
      <a:accent2>
        <a:srgbClr val="73C3C3"/>
      </a:accent2>
      <a:accent3>
        <a:srgbClr val="10497F"/>
      </a:accent3>
      <a:accent4>
        <a:srgbClr val="4187A1"/>
      </a:accent4>
      <a:accent5>
        <a:srgbClr val="243B47"/>
      </a:accent5>
      <a:accent6>
        <a:srgbClr val="A5A5A5"/>
      </a:accent6>
      <a:hlink>
        <a:srgbClr val="0563C1"/>
      </a:hlink>
      <a:folHlink>
        <a:srgbClr val="6E6E6E"/>
      </a:folHlink>
    </a:clrScheme>
    <a:fontScheme name="VM2019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ltionavustus_PPT_FI_100521_Luonnos.potx" id="{6E0ED140-5782-4558-9CDA-5B67B4FB8508}" vid="{35A70ABE-7D5D-43C1-918C-DB73F864EC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1EA8484F11165429155BB410B020F6F" ma:contentTypeVersion="1" ma:contentTypeDescription="Luo uusi asiakirja." ma:contentTypeScope="" ma:versionID="ef17b6a391cc9fb034ed39266b54ff7b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a720671b8ad7b5ca374893aa99fcdfa6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3B11FC-B602-451D-8219-03B869AB2D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2E82B7-5AB0-44FC-92FC-DEE4BE633CBF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ebb82943-49da-4504-a2f3-a33fb2eb95f1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32559FD-EE51-4125-83A9-A66D9E0338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Valtionavustus_PPT_FI_SV</Template>
  <TotalTime>9684</TotalTime>
  <Words>525</Words>
  <Application>Microsoft Office PowerPoint</Application>
  <PresentationFormat>Laajakuva</PresentationFormat>
  <Paragraphs>50</Paragraphs>
  <Slides>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Arial</vt:lpstr>
      <vt:lpstr>Arial  </vt:lpstr>
      <vt:lpstr>Arial Narrow</vt:lpstr>
      <vt:lpstr>Calibri</vt:lpstr>
      <vt:lpstr>Roboto</vt:lpstr>
      <vt:lpstr>VM2021 teema</vt:lpstr>
      <vt:lpstr>PowerPoint-esitys</vt:lpstr>
      <vt:lpstr>PowerPoint-esitys</vt:lpstr>
      <vt:lpstr>PowerPoint-esitys</vt:lpstr>
    </vt:vector>
  </TitlesOfParts>
  <Manager/>
  <Company>Suomen valtion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Raportointistandardit</dc:title>
  <dc:subject/>
  <dc:creator>Irjala Merja (VM)</dc:creator>
  <cp:keywords/>
  <dc:description/>
  <cp:lastModifiedBy>Lehtonen Mikko (VM)</cp:lastModifiedBy>
  <cp:revision>33</cp:revision>
  <dcterms:created xsi:type="dcterms:W3CDTF">2021-05-24T08:00:14Z</dcterms:created>
  <dcterms:modified xsi:type="dcterms:W3CDTF">2026-05-29T09:46:12Z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0x01010001EA8484F11165429155BB410B020F6F</vt:lpwstr>
  </property>
</Properties>
</file>